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6"/>
  </p:notesMasterIdLst>
  <p:handoutMasterIdLst>
    <p:handoutMasterId r:id="rId17"/>
  </p:handoutMasterIdLst>
  <p:sldIdLst>
    <p:sldId id="256" r:id="rId5"/>
    <p:sldId id="274" r:id="rId6"/>
    <p:sldId id="275" r:id="rId7"/>
    <p:sldId id="279" r:id="rId8"/>
    <p:sldId id="264" r:id="rId9"/>
    <p:sldId id="276" r:id="rId10"/>
    <p:sldId id="277" r:id="rId11"/>
    <p:sldId id="278" r:id="rId12"/>
    <p:sldId id="263" r:id="rId13"/>
    <p:sldId id="273" r:id="rId14"/>
    <p:sldId id="266" r:id="rId1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8F"/>
    <a:srgbClr val="EC7C66"/>
    <a:srgbClr val="EEACAF"/>
    <a:srgbClr val="FA0000"/>
    <a:srgbClr val="E85C40"/>
    <a:srgbClr val="F9D6D3"/>
    <a:srgbClr val="C1272D"/>
    <a:srgbClr val="FF7C80"/>
    <a:srgbClr val="FF9999"/>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1D9AB-F5DC-AD46-9E74-20979E11E74F}" v="3" dt="2022-09-14T16:50:17.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87935" autoAdjust="0"/>
  </p:normalViewPr>
  <p:slideViewPr>
    <p:cSldViewPr snapToGrid="0" snapToObjects="1">
      <p:cViewPr>
        <p:scale>
          <a:sx n="60" d="100"/>
          <a:sy n="60" d="100"/>
        </p:scale>
        <p:origin x="1224"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57" tIns="45730" rIns="91457" bIns="45730" rtlCol="0"/>
          <a:lstStyle>
            <a:lvl1pPr algn="r">
              <a:defRPr sz="1200"/>
            </a:lvl1pPr>
          </a:lstStyle>
          <a:p>
            <a:fld id="{95B1B6CC-3E28-468B-9F5D-EBB0DC03D792}" type="datetimeFigureOut">
              <a:rPr lang="en-GB" smtClean="0"/>
              <a:t>07/09/2026</a:t>
            </a:fld>
            <a:endParaRPr lang="en-GB"/>
          </a:p>
        </p:txBody>
      </p:sp>
      <p:sp>
        <p:nvSpPr>
          <p:cNvPr id="4" name="Footer Placeholder 3"/>
          <p:cNvSpPr>
            <a:spLocks noGrp="1"/>
          </p:cNvSpPr>
          <p:nvPr>
            <p:ph type="ftr" sz="quarter" idx="2"/>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6"/>
            <a:ext cx="2945660" cy="498055"/>
          </a:xfrm>
          <a:prstGeom prst="rect">
            <a:avLst/>
          </a:prstGeom>
        </p:spPr>
        <p:txBody>
          <a:bodyPr vert="horz" lIns="91457" tIns="45730" rIns="91457" bIns="45730" rtlCol="0" anchor="b"/>
          <a:lstStyle>
            <a:lvl1pPr algn="r">
              <a:defRPr sz="1200"/>
            </a:lvl1pPr>
          </a:lstStyle>
          <a:p>
            <a:fld id="{B74E5153-363C-4B2C-BD6B-5510C00D384F}" type="slidenum">
              <a:rPr lang="en-GB" smtClean="0"/>
              <a:t>‹#›</a:t>
            </a:fld>
            <a:endParaRPr lang="en-GB"/>
          </a:p>
        </p:txBody>
      </p:sp>
    </p:spTree>
    <p:extLst>
      <p:ext uri="{BB962C8B-B14F-4D97-AF65-F5344CB8AC3E}">
        <p14:creationId xmlns:p14="http://schemas.microsoft.com/office/powerpoint/2010/main" val="19633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idx="1"/>
          </p:nvPr>
        </p:nvSpPr>
        <p:spPr>
          <a:xfrm>
            <a:off x="3850442" y="0"/>
            <a:ext cx="2945660" cy="498056"/>
          </a:xfrm>
          <a:prstGeom prst="rect">
            <a:avLst/>
          </a:prstGeom>
        </p:spPr>
        <p:txBody>
          <a:bodyPr vert="horz" lIns="91457" tIns="45730" rIns="91457" bIns="45730" rtlCol="0"/>
          <a:lstStyle>
            <a:lvl1pPr algn="r">
              <a:defRPr sz="1200"/>
            </a:lvl1pPr>
          </a:lstStyle>
          <a:p>
            <a:fld id="{F7A19087-3D6C-4DAB-B05F-405DD6336984}" type="datetimeFigureOut">
              <a:rPr lang="en-GB" smtClean="0"/>
              <a:t>07/09/2026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57" tIns="45730" rIns="91457" bIns="45730"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457" tIns="45730" rIns="91457"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6"/>
            <a:ext cx="2945660" cy="498055"/>
          </a:xfrm>
          <a:prstGeom prst="rect">
            <a:avLst/>
          </a:prstGeom>
        </p:spPr>
        <p:txBody>
          <a:bodyPr vert="horz" lIns="91457" tIns="45730" rIns="91457" bIns="45730" rtlCol="0" anchor="b"/>
          <a:lstStyle>
            <a:lvl1pPr algn="r">
              <a:defRPr sz="1200"/>
            </a:lvl1pPr>
          </a:lstStyle>
          <a:p>
            <a:fld id="{D68832FE-F85D-4E5E-9B93-EBE4DEFD3355}" type="slidenum">
              <a:rPr lang="en-GB" smtClean="0"/>
              <a:t>‹#›</a:t>
            </a:fld>
            <a:endParaRPr lang="en-GB"/>
          </a:p>
        </p:txBody>
      </p:sp>
    </p:spTree>
    <p:extLst>
      <p:ext uri="{BB962C8B-B14F-4D97-AF65-F5344CB8AC3E}">
        <p14:creationId xmlns:p14="http://schemas.microsoft.com/office/powerpoint/2010/main" val="43139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Thank</a:t>
            </a:r>
            <a:r>
              <a:rPr lang="en-GB" baseline="0" dirty="0" smtClean="0"/>
              <a:t> </a:t>
            </a:r>
            <a:r>
              <a:rPr lang="en-GB" dirty="0" smtClean="0"/>
              <a:t>you </a:t>
            </a:r>
            <a:r>
              <a:rPr lang="en-GB" dirty="0"/>
              <a:t>for coming. Please make sure to tick off your child’s name</a:t>
            </a:r>
            <a:r>
              <a:rPr lang="en-GB" baseline="0" dirty="0"/>
              <a:t> and take an information pack so we know which children need information packs sent home tomorrow. </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a:t>
            </a:fld>
            <a:endParaRPr lang="en-GB"/>
          </a:p>
        </p:txBody>
      </p:sp>
    </p:spTree>
    <p:extLst>
      <p:ext uri="{BB962C8B-B14F-4D97-AF65-F5344CB8AC3E}">
        <p14:creationId xmlns:p14="http://schemas.microsoft.com/office/powerpoint/2010/main" val="281613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372CF-1D43-B70B-18B8-2D500CCFA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0E410-EC41-3470-FF31-E707ACD4A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83B19-4F51-CB67-52BB-E57B39DC2018}"/>
              </a:ext>
            </a:extLst>
          </p:cNvPr>
          <p:cNvSpPr>
            <a:spLocks noGrp="1"/>
          </p:cNvSpPr>
          <p:nvPr>
            <p:ph type="body" idx="1"/>
          </p:nvPr>
        </p:nvSpPr>
        <p:spPr/>
        <p:txBody>
          <a:bodyPr/>
          <a:lstStyle/>
          <a:p>
            <a:r>
              <a:rPr lang="en-GB" dirty="0"/>
              <a:t>Here is some key year 4 information. The</a:t>
            </a:r>
            <a:r>
              <a:rPr lang="en-GB" baseline="0" dirty="0"/>
              <a:t> year ____ staff consist of me, ________ as the full time class teacher. ____________ and _________ are our teaching assistants in the ___________.</a:t>
            </a:r>
          </a:p>
          <a:p>
            <a:endParaRPr lang="en-GB" baseline="0" dirty="0"/>
          </a:p>
        </p:txBody>
      </p:sp>
      <p:sp>
        <p:nvSpPr>
          <p:cNvPr id="4" name="Slide Number Placeholder 3">
            <a:extLst>
              <a:ext uri="{FF2B5EF4-FFF2-40B4-BE49-F238E27FC236}">
                <a16:creationId xmlns:a16="http://schemas.microsoft.com/office/drawing/2014/main" id="{6701372F-C451-9C3A-BE57-962133793EC6}"/>
              </a:ext>
            </a:extLst>
          </p:cNvPr>
          <p:cNvSpPr>
            <a:spLocks noGrp="1"/>
          </p:cNvSpPr>
          <p:nvPr>
            <p:ph type="sldNum" sz="quarter" idx="10"/>
          </p:nvPr>
        </p:nvSpPr>
        <p:spPr/>
        <p:txBody>
          <a:bodyPr/>
          <a:lstStyle/>
          <a:p>
            <a:fld id="{D68832FE-F85D-4E5E-9B93-EBE4DEFD3355}" type="slidenum">
              <a:rPr lang="en-GB" smtClean="0"/>
              <a:t>2</a:t>
            </a:fld>
            <a:endParaRPr lang="en-GB"/>
          </a:p>
        </p:txBody>
      </p:sp>
    </p:spTree>
    <p:extLst>
      <p:ext uri="{BB962C8B-B14F-4D97-AF65-F5344CB8AC3E}">
        <p14:creationId xmlns:p14="http://schemas.microsoft.com/office/powerpoint/2010/main" val="93296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This is an overview of our school times throughout the day and here is an example timetable, as you can see – school days are very busy so it is no surprise very tired children come home!  Our PE days this </a:t>
            </a:r>
            <a:r>
              <a:rPr lang="en-GB" baseline="0" dirty="0" smtClean="0"/>
              <a:t>half term </a:t>
            </a:r>
            <a:r>
              <a:rPr lang="en-GB" baseline="0" dirty="0"/>
              <a:t>are _____________. </a:t>
            </a:r>
          </a:p>
          <a:p>
            <a:r>
              <a:rPr lang="en-US" baseline="0" dirty="0">
                <a:solidFill>
                  <a:srgbClr val="FF0000"/>
                </a:solidFill>
              </a:rPr>
              <a:t>Forest School </a:t>
            </a:r>
            <a:r>
              <a:rPr lang="en-US" baseline="0" dirty="0" smtClean="0">
                <a:solidFill>
                  <a:srgbClr val="FF0000"/>
                </a:solidFill>
              </a:rPr>
              <a:t>dates for the year are  </a:t>
            </a:r>
            <a:r>
              <a:rPr lang="en-US" baseline="0" dirty="0">
                <a:solidFill>
                  <a:srgbClr val="FF0000"/>
                </a:solidFill>
              </a:rPr>
              <a:t>_______</a:t>
            </a:r>
          </a:p>
          <a:p>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3</a:t>
            </a:fld>
            <a:endParaRPr lang="en-GB"/>
          </a:p>
        </p:txBody>
      </p:sp>
    </p:spTree>
    <p:extLst>
      <p:ext uri="{BB962C8B-B14F-4D97-AF65-F5344CB8AC3E}">
        <p14:creationId xmlns:p14="http://schemas.microsoft.com/office/powerpoint/2010/main" val="393984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Decide on a day to hand in reading records</a:t>
            </a:r>
            <a:r>
              <a:rPr lang="en-GB" baseline="0" dirty="0"/>
              <a:t> each week and add</a:t>
            </a:r>
          </a:p>
          <a:p>
            <a:r>
              <a:rPr lang="en-GB" baseline="0" dirty="0"/>
              <a:t>Use reading record as a example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8832FE-F85D-4E5E-9B93-EBE4DEFD33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631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a:t>
            </a:r>
            <a:r>
              <a:rPr lang="en-GB" baseline="0" dirty="0"/>
              <a:t> overview of things we will be studying in class </a:t>
            </a:r>
            <a:r>
              <a:rPr lang="en-GB" baseline="0" dirty="0" smtClean="0"/>
              <a:t>each term. </a:t>
            </a:r>
            <a:endParaRPr lang="en-GB" baseline="0" dirty="0"/>
          </a:p>
          <a:p>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5</a:t>
            </a:fld>
            <a:endParaRPr lang="en-GB"/>
          </a:p>
        </p:txBody>
      </p:sp>
    </p:spTree>
    <p:extLst>
      <p:ext uri="{BB962C8B-B14F-4D97-AF65-F5344CB8AC3E}">
        <p14:creationId xmlns:p14="http://schemas.microsoft.com/office/powerpoint/2010/main" val="3562716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Enrichment</a:t>
            </a:r>
            <a:r>
              <a:rPr lang="en-GB" baseline="0" dirty="0"/>
              <a:t> in Year _____ is………………….</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Trips, competitions </a:t>
            </a:r>
            <a:r>
              <a:rPr lang="en-GB" baseline="0" dirty="0" err="1"/>
              <a:t>etc..that</a:t>
            </a:r>
            <a:r>
              <a:rPr lang="en-GB" baseline="0" dirty="0"/>
              <a:t> you know ARE happening. – E.G. Y5&amp; 6 RESIDENTIAL,</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6</a:t>
            </a:fld>
            <a:endParaRPr lang="en-GB"/>
          </a:p>
        </p:txBody>
      </p:sp>
    </p:spTree>
    <p:extLst>
      <p:ext uri="{BB962C8B-B14F-4D97-AF65-F5344CB8AC3E}">
        <p14:creationId xmlns:p14="http://schemas.microsoft.com/office/powerpoint/2010/main" val="3659160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Specific</a:t>
            </a:r>
            <a:r>
              <a:rPr lang="en-GB" baseline="0" dirty="0"/>
              <a:t> year group </a:t>
            </a:r>
            <a:r>
              <a:rPr lang="en-GB" baseline="0" dirty="0" smtClean="0"/>
              <a:t>info – such as Reception Baseline, SATS, Phonic check </a:t>
            </a:r>
            <a:r>
              <a:rPr lang="en-GB" baseline="0" dirty="0" err="1" smtClean="0"/>
              <a:t>etc</a:t>
            </a:r>
            <a:r>
              <a:rPr lang="en-GB" baseline="0" dirty="0" smtClean="0"/>
              <a:t>  </a:t>
            </a:r>
            <a:endParaRPr lang="en-GB" baseline="0" dirty="0"/>
          </a:p>
          <a:p>
            <a:endParaRPr lang="en-GB" baseline="0" dirty="0"/>
          </a:p>
          <a:p>
            <a:r>
              <a:rPr lang="en-GB" baseline="0" dirty="0" err="1"/>
              <a:t>e.G</a:t>
            </a:r>
            <a:r>
              <a:rPr lang="en-GB"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Arial" panose="020B0604020202020204" pitchFamily="34" charset="0"/>
              </a:rPr>
              <a:t>The purpose of the MTC is to determine whether pupils can recall their times tables fluently, which is essential for future success in mathematics. It will help schools to identify pupils who have not yet mastered their times tables, so that additional support can be provided.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Arial" panose="020B0604020202020204" pitchFamily="34" charset="0"/>
              </a:rPr>
              <a:t>Please check the following website for more information.</a:t>
            </a:r>
            <a:r>
              <a:rPr lang="en-GB" sz="1200" baseline="0" dirty="0">
                <a:cs typeface="Arial" panose="020B0604020202020204" pitchFamily="34" charset="0"/>
              </a:rPr>
              <a:t> </a:t>
            </a:r>
            <a:endParaRPr lang="en-GB" sz="1200" dirty="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7</a:t>
            </a:fld>
            <a:endParaRPr lang="en-GB"/>
          </a:p>
        </p:txBody>
      </p:sp>
    </p:spTree>
    <p:extLst>
      <p:ext uri="{BB962C8B-B14F-4D97-AF65-F5344CB8AC3E}">
        <p14:creationId xmlns:p14="http://schemas.microsoft.com/office/powerpoint/2010/main" val="3435126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year ________ we wear _________</a:t>
            </a:r>
          </a:p>
          <a:p>
            <a:r>
              <a:rPr lang="en-GB" baseline="0" dirty="0"/>
              <a:t>PE kits consist of ______</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8</a:t>
            </a:fld>
            <a:endParaRPr lang="en-GB"/>
          </a:p>
        </p:txBody>
      </p:sp>
    </p:spTree>
    <p:extLst>
      <p:ext uri="{BB962C8B-B14F-4D97-AF65-F5344CB8AC3E}">
        <p14:creationId xmlns:p14="http://schemas.microsoft.com/office/powerpoint/2010/main" val="2459676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mission statement – at the heart of what we endeavour to do. Showing the values we want</a:t>
            </a:r>
            <a:r>
              <a:rPr lang="en-GB" baseline="0" dirty="0"/>
              <a:t> the children to have</a:t>
            </a:r>
          </a:p>
          <a:p>
            <a:endParaRPr lang="en-GB" baseline="0" dirty="0"/>
          </a:p>
          <a:p>
            <a:pPr fontAlgn="base"/>
            <a:r>
              <a:rPr lang="en-GB" sz="1200" dirty="0">
                <a:solidFill>
                  <a:srgbClr val="201F1E"/>
                </a:solidFill>
                <a:latin typeface="Arial" panose="020B0604020202020204" pitchFamily="34" charset="0"/>
                <a:cs typeface="Arial" panose="020B0604020202020204" pitchFamily="34" charset="0"/>
              </a:rPr>
              <a:t>Treating others as we want to be treated</a:t>
            </a:r>
          </a:p>
          <a:p>
            <a:pPr fontAlgn="base"/>
            <a:r>
              <a:rPr lang="en-GB" sz="1200" dirty="0">
                <a:solidFill>
                  <a:srgbClr val="201F1E"/>
                </a:solidFill>
                <a:latin typeface="Arial" panose="020B0604020202020204" pitchFamily="34" charset="0"/>
                <a:cs typeface="Arial" panose="020B0604020202020204" pitchFamily="34" charset="0"/>
              </a:rPr>
              <a:t>loving, respectful, kind, polite </a:t>
            </a:r>
          </a:p>
          <a:p>
            <a:pPr fontAlgn="base"/>
            <a:r>
              <a:rPr lang="en-GB" sz="1200" dirty="0">
                <a:solidFill>
                  <a:srgbClr val="201F1E"/>
                </a:solidFill>
                <a:latin typeface="Arial" panose="020B0604020202020204" pitchFamily="34" charset="0"/>
                <a:cs typeface="Arial" panose="020B0604020202020204" pitchFamily="34" charset="0"/>
              </a:rPr>
              <a:t>Being honest</a:t>
            </a:r>
          </a:p>
          <a:p>
            <a:pPr fontAlgn="base"/>
            <a:r>
              <a:rPr lang="en-GB" sz="1200" dirty="0">
                <a:solidFill>
                  <a:srgbClr val="201F1E"/>
                </a:solidFill>
                <a:latin typeface="Arial" panose="020B0604020202020204" pitchFamily="34" charset="0"/>
                <a:cs typeface="Arial" panose="020B0604020202020204" pitchFamily="34" charset="0"/>
              </a:rPr>
              <a:t>Forgiving one another</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Supporting and valuing this at home</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Reiterated in school through assemblies, class worship, regular links with local parishes to celebrate Mass, regular prayer. </a:t>
            </a: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9</a:t>
            </a:fld>
            <a:endParaRPr lang="en-GB"/>
          </a:p>
        </p:txBody>
      </p:sp>
    </p:spTree>
    <p:extLst>
      <p:ext uri="{BB962C8B-B14F-4D97-AF65-F5344CB8AC3E}">
        <p14:creationId xmlns:p14="http://schemas.microsoft.com/office/powerpoint/2010/main" val="2924175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10</a:t>
            </a:fld>
            <a:endParaRPr lang="en-GB"/>
          </a:p>
        </p:txBody>
      </p:sp>
    </p:spTree>
    <p:extLst>
      <p:ext uri="{BB962C8B-B14F-4D97-AF65-F5344CB8AC3E}">
        <p14:creationId xmlns:p14="http://schemas.microsoft.com/office/powerpoint/2010/main" val="26738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68832FE-F85D-4E5E-9B93-EBE4DEFD3355}" type="slidenum">
              <a:rPr lang="en-GB" smtClean="0"/>
              <a:t>11</a:t>
            </a:fld>
            <a:endParaRPr lang="en-GB"/>
          </a:p>
        </p:txBody>
      </p:sp>
    </p:spTree>
    <p:extLst>
      <p:ext uri="{BB962C8B-B14F-4D97-AF65-F5344CB8AC3E}">
        <p14:creationId xmlns:p14="http://schemas.microsoft.com/office/powerpoint/2010/main" val="3745654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647FB20-1ADE-814C-A67C-D45BCE6310DA}" type="datetimeFigureOut">
              <a:rPr lang="en-US" smtClean="0"/>
              <a:t>9/7/2026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DB26022-8BFD-0F45-B93D-5F38E8306673}"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3700868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407289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647FB20-1ADE-814C-A67C-D45BCE6310DA}" type="datetimeFigureOut">
              <a:rPr lang="en-US" smtClean="0"/>
              <a:t>9/7/2026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976820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647FB20-1ADE-814C-A67C-D45BCE6310DA}"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13740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647FB20-1ADE-814C-A67C-D45BCE6310DA}"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85109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647FB20-1ADE-814C-A67C-D45BCE6310DA}"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59825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7FB20-1ADE-814C-A67C-D45BCE6310DA}"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674401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9/7/2026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967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9/7/2026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613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0998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59205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647FB20-1ADE-814C-A67C-D45BCE6310DA}" type="datetimeFigureOut">
              <a:rPr lang="en-US" smtClean="0"/>
              <a:t>9/7/2026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DB26022-8BFD-0F45-B93D-5F38E8306673}"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557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filomathima.gr/p/blog-page_80.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hyperlink" Target="http://www.publicdomainfiles.com/show_file.php?id=1352604601959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E3832-FAE9-174D-9CBE-04859241D04D}"/>
              </a:ext>
            </a:extLst>
          </p:cNvPr>
          <p:cNvSpPr/>
          <p:nvPr/>
        </p:nvSpPr>
        <p:spPr>
          <a:xfrm>
            <a:off x="838200" y="5595614"/>
            <a:ext cx="6850488" cy="913975"/>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r>
              <a:rPr lang="en-US" sz="2700" b="1" dirty="0">
                <a:solidFill>
                  <a:srgbClr val="FFFFFF"/>
                </a:solidFill>
                <a:latin typeface="+mj-lt"/>
                <a:ea typeface="+mj-ea"/>
                <a:cs typeface="+mj-cs"/>
              </a:rPr>
              <a:t>Welcome to Year </a:t>
            </a:r>
            <a:r>
              <a:rPr lang="en-US" sz="2700" b="1" dirty="0" smtClean="0">
                <a:solidFill>
                  <a:srgbClr val="FFFFFF"/>
                </a:solidFill>
                <a:latin typeface="+mj-lt"/>
                <a:ea typeface="+mj-ea"/>
                <a:cs typeface="+mj-cs"/>
              </a:rPr>
              <a:t>2’s </a:t>
            </a:r>
            <a:endParaRPr lang="en-US" sz="2700" b="1" dirty="0">
              <a:solidFill>
                <a:srgbClr val="FFFFFF"/>
              </a:solidFill>
              <a:latin typeface="+mj-lt"/>
              <a:ea typeface="+mj-ea"/>
              <a:cs typeface="+mj-cs"/>
            </a:endParaRPr>
          </a:p>
          <a:p>
            <a:pPr fontAlgn="base">
              <a:lnSpc>
                <a:spcPct val="90000"/>
              </a:lnSpc>
              <a:spcBef>
                <a:spcPct val="0"/>
              </a:spcBef>
              <a:spcAft>
                <a:spcPts val="600"/>
              </a:spcAft>
            </a:pPr>
            <a:r>
              <a:rPr lang="en-US" sz="2700" b="1" dirty="0">
                <a:solidFill>
                  <a:srgbClr val="FFFFFF"/>
                </a:solidFill>
                <a:latin typeface="+mj-lt"/>
                <a:ea typeface="+mj-ea"/>
                <a:cs typeface="+mj-cs"/>
              </a:rPr>
              <a:t>Meet the Teacher</a:t>
            </a:r>
          </a:p>
        </p:txBody>
      </p:sp>
      <p:pic>
        <p:nvPicPr>
          <p:cNvPr id="6" name="Picture 5" descr="Shape&#10;&#10;Description automatically generated with medium confidence">
            <a:extLst>
              <a:ext uri="{FF2B5EF4-FFF2-40B4-BE49-F238E27FC236}">
                <a16:creationId xmlns:a16="http://schemas.microsoft.com/office/drawing/2014/main" id="{AC689382-ED1E-CB45-B703-02DDF7DFD8A8}"/>
              </a:ext>
            </a:extLst>
          </p:cNvPr>
          <p:cNvPicPr>
            <a:picLocks noChangeAspect="1"/>
          </p:cNvPicPr>
          <p:nvPr/>
        </p:nvPicPr>
        <p:blipFill>
          <a:blip r:embed="rId3">
            <a:extLst>
              <a:ext uri="{837473B0-CC2E-450A-ABE3-18F120FF3D39}">
                <a1611:picAttrSrcUrl xmlns:a1611="http://schemas.microsoft.com/office/drawing/2016/11/main" xmlns="" r:id="rId5"/>
              </a:ext>
            </a:extLst>
          </a:blip>
          <a:stretch>
            <a:fillRect/>
          </a:stretch>
        </p:blipFill>
        <p:spPr>
          <a:xfrm>
            <a:off x="6234184" y="876300"/>
            <a:ext cx="3677598" cy="3668404"/>
          </a:xfrm>
          <a:prstGeom prst="rect">
            <a:avLst/>
          </a:prstGeom>
        </p:spPr>
      </p:pic>
      <p:sp>
        <p:nvSpPr>
          <p:cNvPr id="3" name="AutoShape 2" descr="St Albert the Great School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0797" y="2225709"/>
            <a:ext cx="4237915" cy="1436915"/>
          </a:xfrm>
          <a:prstGeom prst="rect">
            <a:avLst/>
          </a:prstGeom>
        </p:spPr>
      </p:pic>
    </p:spTree>
    <p:extLst>
      <p:ext uri="{BB962C8B-B14F-4D97-AF65-F5344CB8AC3E}">
        <p14:creationId xmlns:p14="http://schemas.microsoft.com/office/powerpoint/2010/main" val="375944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a:extLst>
            <a:ext uri="{FF2B5EF4-FFF2-40B4-BE49-F238E27FC236}">
              <a16:creationId xmlns:a16="http://schemas.microsoft.com/office/drawing/2014/main" id="{673D474B-7EEC-CDAA-CDCD-459A12564817}"/>
            </a:ext>
          </a:extLst>
        </p:cNvPr>
        <p:cNvGrpSpPr/>
        <p:nvPr/>
      </p:nvGrpSpPr>
      <p:grpSpPr>
        <a:xfrm>
          <a:off x="0" y="0"/>
          <a:ext cx="0" cy="0"/>
          <a:chOff x="0" y="0"/>
          <a:chExt cx="0" cy="0"/>
        </a:xfrm>
      </p:grpSpPr>
      <p:graphicFrame>
        <p:nvGraphicFramePr>
          <p:cNvPr id="3"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2800438712"/>
              </p:ext>
            </p:extLst>
          </p:nvPr>
        </p:nvGraphicFramePr>
        <p:xfrm>
          <a:off x="1546894" y="2671031"/>
          <a:ext cx="9098212" cy="2448954"/>
        </p:xfrm>
        <a:graphic>
          <a:graphicData uri="http://schemas.openxmlformats.org/drawingml/2006/table">
            <a:tbl>
              <a:tblPr>
                <a:noFill/>
              </a:tblPr>
              <a:tblGrid>
                <a:gridCol w="4587206">
                  <a:extLst>
                    <a:ext uri="{9D8B030D-6E8A-4147-A177-3AD203B41FA5}">
                      <a16:colId xmlns:a16="http://schemas.microsoft.com/office/drawing/2014/main" val="20000"/>
                    </a:ext>
                  </a:extLst>
                </a:gridCol>
                <a:gridCol w="4511006">
                  <a:extLst>
                    <a:ext uri="{9D8B030D-6E8A-4147-A177-3AD203B41FA5}">
                      <a16:colId xmlns:a16="http://schemas.microsoft.com/office/drawing/2014/main" val="20001"/>
                    </a:ext>
                  </a:extLst>
                </a:gridCol>
              </a:tblGrid>
              <a:tr h="308178">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Teacher</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Teaching Assistants </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995892">
                <a:tc>
                  <a:txBody>
                    <a:bodyPr/>
                    <a:lstStyle/>
                    <a:p>
                      <a:pPr marL="0" marR="0" lvl="0" indent="0" algn="l" rtl="0">
                        <a:lnSpc>
                          <a:spcPct val="100000"/>
                        </a:lnSpc>
                        <a:spcBef>
                          <a:spcPts val="0"/>
                        </a:spcBef>
                        <a:spcAft>
                          <a:spcPts val="0"/>
                        </a:spcAft>
                        <a:buClr>
                          <a:srgbClr val="000000"/>
                        </a:buClr>
                        <a:buSzPts val="1600"/>
                        <a:buFont typeface="Arial"/>
                        <a:buNone/>
                      </a:pPr>
                      <a:r>
                        <a:rPr lang="en-GB" sz="1600" b="0" dirty="0" smtClean="0"/>
                        <a:t>Miss Wallek</a:t>
                      </a:r>
                      <a:endParaRPr sz="1600" b="0" dirty="0"/>
                    </a:p>
                  </a:txBody>
                  <a:tcPr marL="91425" marR="91425" marT="91425" marB="91425"/>
                </a:tc>
                <a:tc>
                  <a:txBody>
                    <a:bodyPr/>
                    <a:lstStyle/>
                    <a:p>
                      <a:pPr marL="0" marR="0" lvl="0" indent="0" algn="l" rtl="0">
                        <a:lnSpc>
                          <a:spcPct val="100000"/>
                        </a:lnSpc>
                        <a:spcBef>
                          <a:spcPts val="0"/>
                        </a:spcBef>
                        <a:spcAft>
                          <a:spcPts val="0"/>
                        </a:spcAft>
                        <a:buClr>
                          <a:srgbClr val="000000"/>
                        </a:buClr>
                        <a:buSzPts val="1600"/>
                        <a:buFont typeface="Arial"/>
                        <a:buNone/>
                      </a:pPr>
                      <a:r>
                        <a:rPr lang="en-GB" sz="1600" b="0" u="none" strike="noStrike" cap="none" dirty="0" smtClean="0"/>
                        <a:t>Mrs B</a:t>
                      </a:r>
                      <a:endParaRPr sz="1600" b="0" u="none" strike="noStrike" cap="none" dirty="0"/>
                    </a:p>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extLst>
                  <a:ext uri="{0D108BD9-81ED-4DB2-BD59-A6C34878D82A}">
                    <a16:rowId xmlns:a16="http://schemas.microsoft.com/office/drawing/2014/main" val="10001"/>
                  </a:ext>
                </a:extLst>
              </a:tr>
              <a:tr h="995892">
                <a:tc gridSpan="2">
                  <a:txBody>
                    <a:bodyPr/>
                    <a:lstStyle/>
                    <a:p>
                      <a:pPr marL="0" marR="0" lvl="0" indent="0" algn="l" rtl="0">
                        <a:lnSpc>
                          <a:spcPct val="100000"/>
                        </a:lnSpc>
                        <a:spcBef>
                          <a:spcPts val="0"/>
                        </a:spcBef>
                        <a:spcAft>
                          <a:spcPts val="0"/>
                        </a:spcAft>
                        <a:buClr>
                          <a:srgbClr val="000000"/>
                        </a:buClr>
                        <a:buSzPts val="1600"/>
                        <a:buFont typeface="Arial"/>
                        <a:buNone/>
                      </a:pPr>
                      <a:r>
                        <a:rPr lang="en-GB" sz="1600" b="1" dirty="0" smtClean="0"/>
                        <a:t>PPA Cover: </a:t>
                      </a:r>
                      <a:r>
                        <a:rPr lang="en-GB" sz="1600" b="0" dirty="0" smtClean="0"/>
                        <a:t>Mrs Mac will be teaching on a Monday afternoon</a:t>
                      </a:r>
                      <a:endParaRPr sz="1600" b="1" dirty="0"/>
                    </a:p>
                  </a:txBody>
                  <a:tcPr marL="91425" marR="91425" marT="91425" marB="91425"/>
                </a:tc>
                <a:tc hMerge="1">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extLst>
                  <a:ext uri="{0D108BD9-81ED-4DB2-BD59-A6C34878D82A}">
                    <a16:rowId xmlns:a16="http://schemas.microsoft.com/office/drawing/2014/main" val="2557825932"/>
                  </a:ext>
                </a:extLst>
              </a:tr>
            </a:tbl>
          </a:graphicData>
        </a:graphic>
      </p:graphicFrame>
      <p:sp>
        <p:nvSpPr>
          <p:cNvPr id="7" name="Google Shape;112;g13ec20bd506_0_206">
            <a:extLst>
              <a:ext uri="{FF2B5EF4-FFF2-40B4-BE49-F238E27FC236}">
                <a16:creationId xmlns:a16="http://schemas.microsoft.com/office/drawing/2014/main" id="{E57E7D20-8C6A-E9DD-4BD7-560042D5CBAC}"/>
              </a:ext>
            </a:extLst>
          </p:cNvPr>
          <p:cNvSpPr txBox="1">
            <a:spLocks/>
          </p:cNvSpPr>
          <p:nvPr/>
        </p:nvSpPr>
        <p:spPr>
          <a:xfrm>
            <a:off x="1546894" y="784316"/>
            <a:ext cx="7543800" cy="1450800"/>
          </a:xfrm>
          <a:prstGeom prst="rect">
            <a:avLst/>
          </a:prstGeom>
          <a:noFill/>
          <a:ln>
            <a:noFill/>
          </a:ln>
        </p:spPr>
        <p:txBody>
          <a:bodyPr spcFirstLastPara="1" vert="horz" wrap="square" lIns="91425" tIns="45700" rIns="91425" bIns="4570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Bef>
                <a:spcPts val="0"/>
              </a:spcBef>
              <a:buClr>
                <a:srgbClr val="3F3F3F"/>
              </a:buClr>
              <a:buSzPts val="4800"/>
            </a:pPr>
            <a:r>
              <a:rPr lang="en-GB" b="1" dirty="0">
                <a:solidFill>
                  <a:schemeClr val="bg1"/>
                </a:solidFill>
                <a:latin typeface="XCCW Joined 1a" panose="03050602040000000000" pitchFamily="66" charset="0"/>
              </a:rPr>
              <a:t>Meet the Year </a:t>
            </a:r>
            <a:r>
              <a:rPr lang="en-GB" b="1" dirty="0" smtClean="0">
                <a:solidFill>
                  <a:schemeClr val="bg1"/>
                </a:solidFill>
                <a:latin typeface="XCCW Joined 1a" panose="03050602040000000000" pitchFamily="66" charset="0"/>
              </a:rPr>
              <a:t>2 Team </a:t>
            </a:r>
            <a:endParaRPr lang="en-GB" b="1" dirty="0">
              <a:solidFill>
                <a:schemeClr val="bg1"/>
              </a:solidFill>
              <a:latin typeface="XCCW Joined 1a" panose="03050602040000000000" pitchFamily="66"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501" y="0"/>
            <a:ext cx="4237915" cy="1436915"/>
          </a:xfrm>
          <a:prstGeom prst="rect">
            <a:avLst/>
          </a:prstGeom>
        </p:spPr>
      </p:pic>
    </p:spTree>
    <p:extLst>
      <p:ext uri="{BB962C8B-B14F-4D97-AF65-F5344CB8AC3E}">
        <p14:creationId xmlns:p14="http://schemas.microsoft.com/office/powerpoint/2010/main" val="161036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3664981" y="1030808"/>
            <a:ext cx="5663730"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Key Information</a:t>
            </a:r>
          </a:p>
        </p:txBody>
      </p:sp>
      <p:graphicFrame>
        <p:nvGraphicFramePr>
          <p:cNvPr id="3" name="Table 2"/>
          <p:cNvGraphicFramePr>
            <a:graphicFrameLocks noGrp="1"/>
          </p:cNvGraphicFramePr>
          <p:nvPr>
            <p:extLst>
              <p:ext uri="{D42A27DB-BD31-4B8C-83A1-F6EECF244321}">
                <p14:modId xmlns:p14="http://schemas.microsoft.com/office/powerpoint/2010/main" val="1500755631"/>
              </p:ext>
            </p:extLst>
          </p:nvPr>
        </p:nvGraphicFramePr>
        <p:xfrm>
          <a:off x="1110340" y="1916317"/>
          <a:ext cx="10487610" cy="2264264"/>
        </p:xfrm>
        <a:graphic>
          <a:graphicData uri="http://schemas.openxmlformats.org/drawingml/2006/table">
            <a:tbl>
              <a:tblPr firstRow="1" bandRow="1">
                <a:tableStyleId>{5C22544A-7EE6-4342-B048-85BDC9FD1C3A}</a:tableStyleId>
              </a:tblPr>
              <a:tblGrid>
                <a:gridCol w="1165290">
                  <a:extLst>
                    <a:ext uri="{9D8B030D-6E8A-4147-A177-3AD203B41FA5}">
                      <a16:colId xmlns:a16="http://schemas.microsoft.com/office/drawing/2014/main" val="314722260"/>
                    </a:ext>
                  </a:extLst>
                </a:gridCol>
                <a:gridCol w="1165290">
                  <a:extLst>
                    <a:ext uri="{9D8B030D-6E8A-4147-A177-3AD203B41FA5}">
                      <a16:colId xmlns:a16="http://schemas.microsoft.com/office/drawing/2014/main" val="3055031047"/>
                    </a:ext>
                  </a:extLst>
                </a:gridCol>
                <a:gridCol w="1165290">
                  <a:extLst>
                    <a:ext uri="{9D8B030D-6E8A-4147-A177-3AD203B41FA5}">
                      <a16:colId xmlns:a16="http://schemas.microsoft.com/office/drawing/2014/main" val="1339482698"/>
                    </a:ext>
                  </a:extLst>
                </a:gridCol>
                <a:gridCol w="1165290">
                  <a:extLst>
                    <a:ext uri="{9D8B030D-6E8A-4147-A177-3AD203B41FA5}">
                      <a16:colId xmlns:a16="http://schemas.microsoft.com/office/drawing/2014/main" val="2467854795"/>
                    </a:ext>
                  </a:extLst>
                </a:gridCol>
                <a:gridCol w="1165290">
                  <a:extLst>
                    <a:ext uri="{9D8B030D-6E8A-4147-A177-3AD203B41FA5}">
                      <a16:colId xmlns:a16="http://schemas.microsoft.com/office/drawing/2014/main" val="1411736301"/>
                    </a:ext>
                  </a:extLst>
                </a:gridCol>
                <a:gridCol w="1165290">
                  <a:extLst>
                    <a:ext uri="{9D8B030D-6E8A-4147-A177-3AD203B41FA5}">
                      <a16:colId xmlns:a16="http://schemas.microsoft.com/office/drawing/2014/main" val="620498293"/>
                    </a:ext>
                  </a:extLst>
                </a:gridCol>
                <a:gridCol w="1165290">
                  <a:extLst>
                    <a:ext uri="{9D8B030D-6E8A-4147-A177-3AD203B41FA5}">
                      <a16:colId xmlns:a16="http://schemas.microsoft.com/office/drawing/2014/main" val="3806928250"/>
                    </a:ext>
                  </a:extLst>
                </a:gridCol>
                <a:gridCol w="1165290">
                  <a:extLst>
                    <a:ext uri="{9D8B030D-6E8A-4147-A177-3AD203B41FA5}">
                      <a16:colId xmlns:a16="http://schemas.microsoft.com/office/drawing/2014/main" val="1146342331"/>
                    </a:ext>
                  </a:extLst>
                </a:gridCol>
                <a:gridCol w="1165290">
                  <a:extLst>
                    <a:ext uri="{9D8B030D-6E8A-4147-A177-3AD203B41FA5}">
                      <a16:colId xmlns:a16="http://schemas.microsoft.com/office/drawing/2014/main" val="787439706"/>
                    </a:ext>
                  </a:extLst>
                </a:gridCol>
              </a:tblGrid>
              <a:tr h="801224">
                <a:tc>
                  <a:txBody>
                    <a:bodyPr/>
                    <a:lstStyle/>
                    <a:p>
                      <a:pPr algn="ctr"/>
                      <a:r>
                        <a:rPr lang="en-GB" dirty="0"/>
                        <a:t>Registration </a:t>
                      </a:r>
                    </a:p>
                  </a:txBody>
                  <a:tcPr>
                    <a:solidFill>
                      <a:schemeClr val="tx1">
                        <a:lumMod val="75000"/>
                        <a:lumOff val="25000"/>
                      </a:schemeClr>
                    </a:solidFill>
                  </a:tcPr>
                </a:tc>
                <a:tc>
                  <a:txBody>
                    <a:bodyPr/>
                    <a:lstStyle/>
                    <a:p>
                      <a:pPr algn="ctr"/>
                      <a:r>
                        <a:rPr lang="en-GB" dirty="0"/>
                        <a:t>Lesson</a:t>
                      </a:r>
                      <a:r>
                        <a:rPr lang="en-GB" baseline="0" dirty="0"/>
                        <a:t> 1</a:t>
                      </a:r>
                      <a:endParaRPr lang="en-GB" dirty="0"/>
                    </a:p>
                  </a:txBody>
                  <a:tcPr>
                    <a:solidFill>
                      <a:schemeClr val="tx1">
                        <a:lumMod val="75000"/>
                        <a:lumOff val="25000"/>
                      </a:schemeClr>
                    </a:solidFill>
                  </a:tcPr>
                </a:tc>
                <a:tc>
                  <a:txBody>
                    <a:bodyPr/>
                    <a:lstStyle/>
                    <a:p>
                      <a:pPr algn="ctr"/>
                      <a:r>
                        <a:rPr lang="en-GB" dirty="0"/>
                        <a:t>Lesson 2</a:t>
                      </a:r>
                    </a:p>
                  </a:txBody>
                  <a:tcPr>
                    <a:solidFill>
                      <a:schemeClr val="tx1">
                        <a:lumMod val="75000"/>
                        <a:lumOff val="25000"/>
                      </a:schemeClr>
                    </a:solidFill>
                  </a:tcPr>
                </a:tc>
                <a:tc>
                  <a:txBody>
                    <a:bodyPr/>
                    <a:lstStyle/>
                    <a:p>
                      <a:pPr algn="ctr"/>
                      <a:r>
                        <a:rPr lang="en-GB" dirty="0"/>
                        <a:t>Break</a:t>
                      </a:r>
                    </a:p>
                  </a:txBody>
                  <a:tcPr>
                    <a:solidFill>
                      <a:schemeClr val="tx1">
                        <a:lumMod val="75000"/>
                        <a:lumOff val="25000"/>
                      </a:schemeClr>
                    </a:solidFill>
                  </a:tcPr>
                </a:tc>
                <a:tc>
                  <a:txBody>
                    <a:bodyPr/>
                    <a:lstStyle/>
                    <a:p>
                      <a:pPr algn="ctr"/>
                      <a:r>
                        <a:rPr lang="en-GB" dirty="0"/>
                        <a:t>Lesson 3</a:t>
                      </a:r>
                    </a:p>
                  </a:txBody>
                  <a:tcPr>
                    <a:solidFill>
                      <a:schemeClr val="tx1">
                        <a:lumMod val="75000"/>
                        <a:lumOff val="25000"/>
                      </a:schemeClr>
                    </a:solidFill>
                  </a:tcPr>
                </a:tc>
                <a:tc>
                  <a:txBody>
                    <a:bodyPr/>
                    <a:lstStyle/>
                    <a:p>
                      <a:pPr algn="ctr"/>
                      <a:r>
                        <a:rPr lang="en-GB" dirty="0"/>
                        <a:t>Lunch</a:t>
                      </a:r>
                    </a:p>
                  </a:txBody>
                  <a:tcPr>
                    <a:solidFill>
                      <a:schemeClr val="tx1">
                        <a:lumMod val="75000"/>
                        <a:lumOff val="25000"/>
                      </a:schemeClr>
                    </a:solidFill>
                  </a:tcPr>
                </a:tc>
                <a:tc>
                  <a:txBody>
                    <a:bodyPr/>
                    <a:lstStyle/>
                    <a:p>
                      <a:pPr algn="ctr"/>
                      <a:r>
                        <a:rPr lang="en-GB" dirty="0"/>
                        <a:t>Lesson 4</a:t>
                      </a:r>
                    </a:p>
                  </a:txBody>
                  <a:tcPr>
                    <a:solidFill>
                      <a:schemeClr val="tx1">
                        <a:lumMod val="75000"/>
                        <a:lumOff val="25000"/>
                      </a:schemeClr>
                    </a:solidFill>
                  </a:tcPr>
                </a:tc>
                <a:tc>
                  <a:txBody>
                    <a:bodyPr/>
                    <a:lstStyle/>
                    <a:p>
                      <a:pPr algn="ctr"/>
                      <a:r>
                        <a:rPr lang="en-GB" dirty="0"/>
                        <a:t>Lesson 5</a:t>
                      </a:r>
                    </a:p>
                  </a:txBody>
                  <a:tcPr>
                    <a:solidFill>
                      <a:schemeClr val="tx1">
                        <a:lumMod val="75000"/>
                        <a:lumOff val="25000"/>
                      </a:schemeClr>
                    </a:solidFill>
                  </a:tcPr>
                </a:tc>
                <a:tc>
                  <a:txBody>
                    <a:bodyPr/>
                    <a:lstStyle/>
                    <a:p>
                      <a:pPr algn="ctr"/>
                      <a:r>
                        <a:rPr lang="en-GB" dirty="0"/>
                        <a:t>End of the day</a:t>
                      </a:r>
                    </a:p>
                  </a:txBody>
                  <a:tcPr>
                    <a:solidFill>
                      <a:schemeClr val="tx1">
                        <a:lumMod val="75000"/>
                        <a:lumOff val="25000"/>
                      </a:schemeClr>
                    </a:solidFill>
                  </a:tcPr>
                </a:tc>
                <a:extLst>
                  <a:ext uri="{0D108BD9-81ED-4DB2-BD59-A6C34878D82A}">
                    <a16:rowId xmlns:a16="http://schemas.microsoft.com/office/drawing/2014/main" val="1168921741"/>
                  </a:ext>
                </a:extLst>
              </a:tr>
              <a:tr h="801224">
                <a:tc>
                  <a:txBody>
                    <a:bodyPr/>
                    <a:lstStyle/>
                    <a:p>
                      <a:pPr algn="ctr"/>
                      <a:r>
                        <a:rPr lang="en-GB" dirty="0" smtClean="0"/>
                        <a:t>8:45am</a:t>
                      </a:r>
                      <a:endParaRPr lang="en-GB" dirty="0"/>
                    </a:p>
                    <a:p>
                      <a:pPr algn="ctr"/>
                      <a:r>
                        <a:rPr lang="en-GB" dirty="0"/>
                        <a:t>Soft start </a:t>
                      </a:r>
                    </a:p>
                  </a:txBody>
                  <a:tcPr>
                    <a:solidFill>
                      <a:schemeClr val="bg1">
                        <a:lumMod val="75000"/>
                      </a:schemeClr>
                    </a:solidFill>
                  </a:tcPr>
                </a:tc>
                <a:tc>
                  <a:txBody>
                    <a:bodyPr/>
                    <a:lstStyle/>
                    <a:p>
                      <a:pPr algn="ctr"/>
                      <a:r>
                        <a:rPr lang="en-GB" dirty="0" smtClean="0"/>
                        <a:t>Phonics/Assembly</a:t>
                      </a:r>
                      <a:endParaRPr lang="en-GB" dirty="0"/>
                    </a:p>
                  </a:txBody>
                  <a:tcPr>
                    <a:solidFill>
                      <a:schemeClr val="bg1">
                        <a:lumMod val="75000"/>
                      </a:schemeClr>
                    </a:solidFill>
                  </a:tcPr>
                </a:tc>
                <a:tc>
                  <a:txBody>
                    <a:bodyPr/>
                    <a:lstStyle/>
                    <a:p>
                      <a:pPr algn="ctr"/>
                      <a:r>
                        <a:rPr lang="en-GB" dirty="0"/>
                        <a:t>English</a:t>
                      </a:r>
                    </a:p>
                  </a:txBody>
                  <a:tcPr>
                    <a:solidFill>
                      <a:schemeClr val="bg1">
                        <a:lumMod val="75000"/>
                      </a:schemeClr>
                    </a:solidFill>
                  </a:tcPr>
                </a:tc>
                <a:tc>
                  <a:txBody>
                    <a:bodyPr/>
                    <a:lstStyle/>
                    <a:p>
                      <a:pPr algn="ctr"/>
                      <a:r>
                        <a:rPr lang="en-GB" dirty="0"/>
                        <a:t>10:30-10:45am</a:t>
                      </a:r>
                    </a:p>
                  </a:txBody>
                  <a:tcPr>
                    <a:solidFill>
                      <a:schemeClr val="bg1">
                        <a:lumMod val="75000"/>
                      </a:schemeClr>
                    </a:solidFill>
                  </a:tcPr>
                </a:tc>
                <a:tc>
                  <a:txBody>
                    <a:bodyPr/>
                    <a:lstStyle/>
                    <a:p>
                      <a:pPr algn="ctr"/>
                      <a:r>
                        <a:rPr lang="en-GB" dirty="0"/>
                        <a:t>Maths</a:t>
                      </a:r>
                    </a:p>
                  </a:txBody>
                  <a:tcPr>
                    <a:solidFill>
                      <a:schemeClr val="bg1">
                        <a:lumMod val="75000"/>
                      </a:schemeClr>
                    </a:solidFill>
                  </a:tcPr>
                </a:tc>
                <a:tc>
                  <a:txBody>
                    <a:bodyPr/>
                    <a:lstStyle/>
                    <a:p>
                      <a:pPr algn="ctr"/>
                      <a:r>
                        <a:rPr lang="en-GB" dirty="0"/>
                        <a:t>12-1pm</a:t>
                      </a:r>
                    </a:p>
                  </a:txBody>
                  <a:tcPr>
                    <a:solidFill>
                      <a:schemeClr val="bg1">
                        <a:lumMod val="75000"/>
                      </a:schemeClr>
                    </a:solidFill>
                  </a:tcPr>
                </a:tc>
                <a:tc>
                  <a:txBody>
                    <a:bodyPr/>
                    <a:lstStyle/>
                    <a:p>
                      <a:pPr algn="ctr"/>
                      <a:r>
                        <a:rPr lang="en-GB" dirty="0"/>
                        <a:t>RE</a:t>
                      </a:r>
                    </a:p>
                  </a:txBody>
                  <a:tcPr>
                    <a:solidFill>
                      <a:schemeClr val="bg1">
                        <a:lumMod val="75000"/>
                      </a:schemeClr>
                    </a:solidFill>
                  </a:tcPr>
                </a:tc>
                <a:tc>
                  <a:txBody>
                    <a:bodyPr/>
                    <a:lstStyle/>
                    <a:p>
                      <a:pPr algn="ctr"/>
                      <a:r>
                        <a:rPr lang="en-GB" dirty="0"/>
                        <a:t>Science</a:t>
                      </a:r>
                    </a:p>
                  </a:txBody>
                  <a:tcPr>
                    <a:solidFill>
                      <a:schemeClr val="bg1">
                        <a:lumMod val="75000"/>
                      </a:schemeClr>
                    </a:solidFill>
                  </a:tcPr>
                </a:tc>
                <a:tc>
                  <a:txBody>
                    <a:bodyPr/>
                    <a:lstStyle/>
                    <a:p>
                      <a:pPr algn="ctr"/>
                      <a:r>
                        <a:rPr lang="en-GB" dirty="0"/>
                        <a:t>Story/end</a:t>
                      </a:r>
                      <a:r>
                        <a:rPr lang="en-GB" baseline="0" dirty="0"/>
                        <a:t> of day prayer </a:t>
                      </a:r>
                    </a:p>
                    <a:p>
                      <a:pPr algn="ctr"/>
                      <a:r>
                        <a:rPr lang="en-GB" baseline="0" dirty="0" smtClean="0"/>
                        <a:t>3:20pm</a:t>
                      </a:r>
                      <a:endParaRPr lang="en-GB" baseline="0" dirty="0"/>
                    </a:p>
                    <a:p>
                      <a:pPr algn="ctr"/>
                      <a:endParaRPr lang="en-GB" dirty="0"/>
                    </a:p>
                  </a:txBody>
                  <a:tcPr>
                    <a:solidFill>
                      <a:schemeClr val="bg1">
                        <a:lumMod val="75000"/>
                      </a:schemeClr>
                    </a:solidFill>
                  </a:tcPr>
                </a:tc>
                <a:extLst>
                  <a:ext uri="{0D108BD9-81ED-4DB2-BD59-A6C34878D82A}">
                    <a16:rowId xmlns:a16="http://schemas.microsoft.com/office/drawing/2014/main" val="352272108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500797078"/>
              </p:ext>
            </p:extLst>
          </p:nvPr>
        </p:nvGraphicFramePr>
        <p:xfrm>
          <a:off x="2199949" y="4672683"/>
          <a:ext cx="7848402" cy="1828800"/>
        </p:xfrm>
        <a:graphic>
          <a:graphicData uri="http://schemas.openxmlformats.org/drawingml/2006/table">
            <a:tbl>
              <a:tblPr firstRow="1" bandRow="1">
                <a:tableStyleId>{5C22544A-7EE6-4342-B048-85BDC9FD1C3A}</a:tableStyleId>
              </a:tblPr>
              <a:tblGrid>
                <a:gridCol w="3924201">
                  <a:extLst>
                    <a:ext uri="{9D8B030D-6E8A-4147-A177-3AD203B41FA5}">
                      <a16:colId xmlns:a16="http://schemas.microsoft.com/office/drawing/2014/main" val="1873249360"/>
                    </a:ext>
                  </a:extLst>
                </a:gridCol>
                <a:gridCol w="3924201">
                  <a:extLst>
                    <a:ext uri="{9D8B030D-6E8A-4147-A177-3AD203B41FA5}">
                      <a16:colId xmlns:a16="http://schemas.microsoft.com/office/drawing/2014/main" val="404708006"/>
                    </a:ext>
                  </a:extLst>
                </a:gridCol>
              </a:tblGrid>
              <a:tr h="178312">
                <a:tc>
                  <a:txBody>
                    <a:bodyPr/>
                    <a:lstStyle/>
                    <a:p>
                      <a:r>
                        <a:rPr lang="en-GB" dirty="0"/>
                        <a:t>PE Days</a:t>
                      </a:r>
                    </a:p>
                  </a:txBody>
                  <a:tcPr>
                    <a:solidFill>
                      <a:schemeClr val="tx1">
                        <a:lumMod val="75000"/>
                        <a:lumOff val="25000"/>
                      </a:schemeClr>
                    </a:solidFill>
                  </a:tcPr>
                </a:tc>
                <a:tc>
                  <a:txBody>
                    <a:bodyPr/>
                    <a:lstStyle/>
                    <a:p>
                      <a:r>
                        <a:rPr lang="en-GB" dirty="0"/>
                        <a:t>Forest School</a:t>
                      </a:r>
                    </a:p>
                  </a:txBody>
                  <a:tcPr>
                    <a:solidFill>
                      <a:schemeClr val="tx1">
                        <a:lumMod val="75000"/>
                        <a:lumOff val="25000"/>
                      </a:schemeClr>
                    </a:solidFill>
                  </a:tcPr>
                </a:tc>
                <a:extLst>
                  <a:ext uri="{0D108BD9-81ED-4DB2-BD59-A6C34878D82A}">
                    <a16:rowId xmlns:a16="http://schemas.microsoft.com/office/drawing/2014/main" val="3330357764"/>
                  </a:ext>
                </a:extLst>
              </a:tr>
              <a:tr h="402539">
                <a:tc>
                  <a:txBody>
                    <a:bodyPr/>
                    <a:lstStyle/>
                    <a:p>
                      <a:r>
                        <a:rPr lang="en-GB" dirty="0" smtClean="0"/>
                        <a:t>Wednesday</a:t>
                      </a:r>
                    </a:p>
                    <a:p>
                      <a:r>
                        <a:rPr lang="en-GB" dirty="0" smtClean="0"/>
                        <a:t>Thursday</a:t>
                      </a:r>
                      <a:endParaRPr lang="en-GB" dirty="0"/>
                    </a:p>
                  </a:txBody>
                  <a:tcPr>
                    <a:solidFill>
                      <a:schemeClr val="bg1">
                        <a:lumMod val="75000"/>
                      </a:schemeClr>
                    </a:solidFill>
                  </a:tcPr>
                </a:tc>
                <a:tc>
                  <a:txBody>
                    <a:bodyPr/>
                    <a:lstStyle/>
                    <a:p>
                      <a:r>
                        <a:rPr lang="en-GB" sz="1800" b="0" i="0" kern="1200" dirty="0" smtClean="0">
                          <a:solidFill>
                            <a:schemeClr val="dk1"/>
                          </a:solidFill>
                          <a:effectLst/>
                          <a:latin typeface="+mn-lt"/>
                          <a:ea typeface="+mn-ea"/>
                          <a:cs typeface="+mn-cs"/>
                        </a:rPr>
                        <a:t>Tuesday 15th September</a:t>
                      </a:r>
                    </a:p>
                    <a:p>
                      <a:r>
                        <a:rPr lang="en-GB" sz="1800" b="0" i="0" kern="1200" dirty="0" smtClean="0">
                          <a:solidFill>
                            <a:schemeClr val="dk1"/>
                          </a:solidFill>
                          <a:effectLst/>
                          <a:latin typeface="+mn-lt"/>
                          <a:ea typeface="+mn-ea"/>
                          <a:cs typeface="+mn-cs"/>
                        </a:rPr>
                        <a:t>Tuesday 17th November</a:t>
                      </a:r>
                      <a:r>
                        <a:rPr lang="en-GB" dirty="0" smtClean="0"/>
                        <a:t/>
                      </a:r>
                      <a:br>
                        <a:rPr lang="en-GB" dirty="0" smtClean="0"/>
                      </a:br>
                      <a:r>
                        <a:rPr lang="en-GB" sz="1800" b="0" i="0" kern="1200" dirty="0" smtClean="0">
                          <a:solidFill>
                            <a:schemeClr val="dk1"/>
                          </a:solidFill>
                          <a:effectLst/>
                          <a:latin typeface="+mn-lt"/>
                          <a:ea typeface="+mn-ea"/>
                          <a:cs typeface="+mn-cs"/>
                        </a:rPr>
                        <a:t>Tuesday 19th January</a:t>
                      </a:r>
                      <a:r>
                        <a:rPr lang="en-GB" dirty="0" smtClean="0"/>
                        <a:t/>
                      </a:r>
                      <a:br>
                        <a:rPr lang="en-GB" dirty="0" smtClean="0"/>
                      </a:br>
                      <a:r>
                        <a:rPr lang="en-GB" sz="1800" b="0" i="0" kern="1200" dirty="0" smtClean="0">
                          <a:solidFill>
                            <a:schemeClr val="dk1"/>
                          </a:solidFill>
                          <a:effectLst/>
                          <a:latin typeface="+mn-lt"/>
                          <a:ea typeface="+mn-ea"/>
                          <a:cs typeface="+mn-cs"/>
                        </a:rPr>
                        <a:t>Tuesday 23rd March</a:t>
                      </a:r>
                      <a:r>
                        <a:rPr lang="en-GB" dirty="0" smtClean="0"/>
                        <a:t/>
                      </a:r>
                      <a:br>
                        <a:rPr lang="en-GB" dirty="0" smtClean="0"/>
                      </a:br>
                      <a:r>
                        <a:rPr lang="en-GB" sz="1800" b="0" i="0" kern="1200" dirty="0" smtClean="0">
                          <a:solidFill>
                            <a:schemeClr val="dk1"/>
                          </a:solidFill>
                          <a:effectLst/>
                          <a:latin typeface="+mn-lt"/>
                          <a:ea typeface="+mn-ea"/>
                          <a:cs typeface="+mn-cs"/>
                        </a:rPr>
                        <a:t>Tuesday 25th May</a:t>
                      </a:r>
                      <a:endParaRPr lang="en-GB" dirty="0"/>
                    </a:p>
                  </a:txBody>
                  <a:tcPr>
                    <a:solidFill>
                      <a:schemeClr val="bg1">
                        <a:lumMod val="75000"/>
                      </a:schemeClr>
                    </a:solidFill>
                  </a:tcPr>
                </a:tc>
                <a:extLst>
                  <a:ext uri="{0D108BD9-81ED-4DB2-BD59-A6C34878D82A}">
                    <a16:rowId xmlns:a16="http://schemas.microsoft.com/office/drawing/2014/main" val="3867066239"/>
                  </a:ext>
                </a:extLst>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839" y="-94264"/>
            <a:ext cx="4237915" cy="1436915"/>
          </a:xfrm>
          <a:prstGeom prst="rect">
            <a:avLst/>
          </a:prstGeom>
        </p:spPr>
      </p:pic>
    </p:spTree>
    <p:extLst>
      <p:ext uri="{BB962C8B-B14F-4D97-AF65-F5344CB8AC3E}">
        <p14:creationId xmlns:p14="http://schemas.microsoft.com/office/powerpoint/2010/main" val="390504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4345169" y="1165127"/>
            <a:ext cx="3599062"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prstClr val="white"/>
                </a:solidFill>
                <a:effectLst/>
                <a:uLnTx/>
                <a:uFillTx/>
                <a:latin typeface="XCCW Joined 1a" panose="03050602040000000000" pitchFamily="66" charset="0"/>
                <a:ea typeface="+mn-ea"/>
                <a:cs typeface="Arial" panose="020B0604020202020204" pitchFamily="34" charset="0"/>
              </a:rPr>
              <a:t>Homework</a:t>
            </a:r>
          </a:p>
        </p:txBody>
      </p:sp>
      <p:graphicFrame>
        <p:nvGraphicFramePr>
          <p:cNvPr id="10"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107422338"/>
              </p:ext>
            </p:extLst>
          </p:nvPr>
        </p:nvGraphicFramePr>
        <p:xfrm>
          <a:off x="1747861" y="1977419"/>
          <a:ext cx="9098212" cy="4068109"/>
        </p:xfrm>
        <a:graphic>
          <a:graphicData uri="http://schemas.openxmlformats.org/drawingml/2006/table">
            <a:tbl>
              <a:tblPr>
                <a:noFill/>
              </a:tblPr>
              <a:tblGrid>
                <a:gridCol w="4549106">
                  <a:extLst>
                    <a:ext uri="{9D8B030D-6E8A-4147-A177-3AD203B41FA5}">
                      <a16:colId xmlns:a16="http://schemas.microsoft.com/office/drawing/2014/main" val="20000"/>
                    </a:ext>
                  </a:extLst>
                </a:gridCol>
                <a:gridCol w="4549106">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Reading</a:t>
                      </a:r>
                      <a:r>
                        <a:rPr lang="en-GB" sz="1800" b="1" u="sng" strike="noStrike" cap="none" baseline="0" dirty="0">
                          <a:solidFill>
                            <a:schemeClr val="bg1"/>
                          </a:solidFill>
                        </a:rPr>
                        <a:t> </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err="1">
                          <a:solidFill>
                            <a:schemeClr val="bg1"/>
                          </a:solidFill>
                        </a:rPr>
                        <a:t>Timestables</a:t>
                      </a:r>
                      <a:r>
                        <a:rPr lang="en-GB" sz="1800" b="1" u="sng" strike="noStrike" cap="none" baseline="0" dirty="0">
                          <a:solidFill>
                            <a:schemeClr val="bg1"/>
                          </a:solidFill>
                        </a:rPr>
                        <a:t> </a:t>
                      </a:r>
                      <a:r>
                        <a:rPr lang="en-GB" sz="1800" b="1" u="sng" strike="noStrike" cap="none" dirty="0">
                          <a:solidFill>
                            <a:schemeClr val="bg1"/>
                          </a:solidFill>
                        </a:rPr>
                        <a:t> </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1477369">
                <a:tc>
                  <a:txBody>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0" dirty="0"/>
                        <a:t>All children </a:t>
                      </a:r>
                      <a:r>
                        <a:rPr lang="en-GB" sz="1600" b="0" dirty="0" smtClean="0"/>
                        <a:t>should</a:t>
                      </a:r>
                      <a:r>
                        <a:rPr lang="en-GB" sz="1600" b="0" baseline="0" dirty="0" smtClean="0"/>
                        <a:t> </a:t>
                      </a:r>
                      <a:r>
                        <a:rPr lang="en-GB" sz="1600" b="0" dirty="0" smtClean="0"/>
                        <a:t>read </a:t>
                      </a:r>
                      <a:r>
                        <a:rPr lang="en-GB" sz="1600" b="0" dirty="0"/>
                        <a:t>for 10-15</a:t>
                      </a:r>
                      <a:r>
                        <a:rPr lang="en-GB" sz="1600" b="0" baseline="0" dirty="0"/>
                        <a:t> minutes  </a:t>
                      </a:r>
                      <a:r>
                        <a:rPr lang="en-GB" sz="1600" b="0" u="sng" baseline="0" dirty="0"/>
                        <a:t>5 days a week </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0" baseline="0" dirty="0"/>
                        <a:t>Reading records need to be signed </a:t>
                      </a:r>
                      <a:r>
                        <a:rPr lang="en-GB" sz="1600" b="0" u="sng" baseline="0" dirty="0"/>
                        <a:t>at least once </a:t>
                      </a:r>
                      <a:r>
                        <a:rPr lang="en-GB" sz="1600" b="0" baseline="0" dirty="0"/>
                        <a:t>per week by a parent/guardian and handed in to the class teacher every week </a:t>
                      </a:r>
                      <a:r>
                        <a:rPr lang="en-GB" sz="1600" b="0" baseline="0" dirty="0" smtClean="0"/>
                        <a:t>on Monday </a:t>
                      </a:r>
                      <a:endParaRPr lang="en-GB" sz="1600" b="0" baseline="0" dirty="0"/>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0" baseline="0" dirty="0"/>
                        <a:t>Reading record and books must be in </a:t>
                      </a:r>
                      <a:r>
                        <a:rPr lang="en-GB" sz="1600" b="0" u="sng" baseline="0" dirty="0" smtClean="0"/>
                        <a:t>everyday </a:t>
                      </a:r>
                      <a:endParaRPr lang="en-GB" sz="1600" b="0" u="sng" baseline="0" dirty="0"/>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endParaRPr sz="1600" b="1" dirty="0"/>
                    </a:p>
                  </a:txBody>
                  <a:tcPr marL="91425" marR="91425" marT="91425" marB="91425"/>
                </a:tc>
                <a:tc>
                  <a:txBody>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0" u="none" strike="noStrike" cap="none" dirty="0" smtClean="0"/>
                        <a:t>Later</a:t>
                      </a:r>
                      <a:r>
                        <a:rPr lang="en-GB" sz="1600" b="0" u="none" strike="noStrike" cap="none" baseline="0" dirty="0" smtClean="0"/>
                        <a:t> in the year, the children will be given a login for Times Tables </a:t>
                      </a:r>
                      <a:r>
                        <a:rPr lang="en-GB" sz="1600" b="0" u="none" strike="noStrike" cap="none" baseline="0" dirty="0" err="1" smtClean="0"/>
                        <a:t>Rockstars</a:t>
                      </a:r>
                      <a:r>
                        <a:rPr lang="en-GB" sz="1600" b="0" u="none" strike="noStrike" cap="none" baseline="0" dirty="0" smtClean="0"/>
                        <a:t>. </a:t>
                      </a:r>
                      <a:endParaRPr sz="1600" b="0" u="none" strike="noStrike" cap="none" dirty="0"/>
                    </a:p>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extLst>
                  <a:ext uri="{0D108BD9-81ED-4DB2-BD59-A6C34878D82A}">
                    <a16:rowId xmlns:a16="http://schemas.microsoft.com/office/drawing/2014/main" val="10001"/>
                  </a:ext>
                </a:extLst>
              </a:tr>
              <a:tr h="1477369">
                <a:tc gridSpan="2">
                  <a:txBody>
                    <a:bodyPr/>
                    <a:lstStyle/>
                    <a:p>
                      <a:pPr marL="0" marR="0" lvl="0" indent="0" algn="l" rtl="0">
                        <a:lnSpc>
                          <a:spcPct val="100000"/>
                        </a:lnSpc>
                        <a:spcBef>
                          <a:spcPts val="0"/>
                        </a:spcBef>
                        <a:spcAft>
                          <a:spcPts val="0"/>
                        </a:spcAft>
                        <a:buClr>
                          <a:srgbClr val="000000"/>
                        </a:buClr>
                        <a:buSzPts val="1600"/>
                        <a:buFont typeface="Arial" panose="020B0604020202020204" pitchFamily="34" charset="0"/>
                        <a:buNone/>
                      </a:pPr>
                      <a:r>
                        <a:rPr lang="en-GB" sz="1600" b="1" dirty="0" smtClean="0"/>
                        <a:t>Spellings –</a:t>
                      </a:r>
                      <a:r>
                        <a:rPr lang="en-GB" sz="1600" b="0" dirty="0" smtClean="0"/>
                        <a:t> After</a:t>
                      </a:r>
                      <a:r>
                        <a:rPr lang="en-GB" sz="1600" b="0" baseline="0" dirty="0" smtClean="0"/>
                        <a:t> October half-term, the children will begin the Little </a:t>
                      </a:r>
                      <a:r>
                        <a:rPr lang="en-GB" sz="1600" b="0" baseline="0" dirty="0" err="1" smtClean="0"/>
                        <a:t>Wandle</a:t>
                      </a:r>
                      <a:r>
                        <a:rPr lang="en-GB" sz="1600" b="0" baseline="0" dirty="0" smtClean="0"/>
                        <a:t> spelling program. They will then be set 10 spellings each week which will help them to practice the spelling rules they are learning in their phonics lessons. </a:t>
                      </a:r>
                      <a:endParaRPr sz="1600" b="0" dirty="0"/>
                    </a:p>
                  </a:txBody>
                  <a:tcPr marL="91425" marR="91425" marT="91425" marB="91425"/>
                </a:tc>
                <a:tc hMerge="1">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extLst>
                  <a:ext uri="{0D108BD9-81ED-4DB2-BD59-A6C34878D82A}">
                    <a16:rowId xmlns:a16="http://schemas.microsoft.com/office/drawing/2014/main" val="41585857"/>
                  </a:ext>
                </a:extLst>
              </a:tr>
            </a:tbl>
          </a:graphicData>
        </a:graphic>
      </p:graphicFrame>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046" y="-13022"/>
            <a:ext cx="4237915" cy="1436915"/>
          </a:xfrm>
          <a:prstGeom prst="rect">
            <a:avLst/>
          </a:prstGeom>
        </p:spPr>
      </p:pic>
    </p:spTree>
    <p:extLst>
      <p:ext uri="{BB962C8B-B14F-4D97-AF65-F5344CB8AC3E}">
        <p14:creationId xmlns:p14="http://schemas.microsoft.com/office/powerpoint/2010/main" val="3346644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23859011"/>
              </p:ext>
            </p:extLst>
          </p:nvPr>
        </p:nvGraphicFramePr>
        <p:xfrm>
          <a:off x="1507957" y="1083116"/>
          <a:ext cx="10363200" cy="5705911"/>
        </p:xfrm>
        <a:graphic>
          <a:graphicData uri="http://schemas.openxmlformats.org/drawingml/2006/table">
            <a:tbl>
              <a:tblPr firstRow="1" bandRow="1">
                <a:tableStyleId>{5C22544A-7EE6-4342-B048-85BDC9FD1C3A}</a:tableStyleId>
              </a:tblPr>
              <a:tblGrid>
                <a:gridCol w="2293509">
                  <a:extLst>
                    <a:ext uri="{9D8B030D-6E8A-4147-A177-3AD203B41FA5}">
                      <a16:colId xmlns:a16="http://schemas.microsoft.com/office/drawing/2014/main" val="1138999808"/>
                    </a:ext>
                  </a:extLst>
                </a:gridCol>
                <a:gridCol w="2689897">
                  <a:extLst>
                    <a:ext uri="{9D8B030D-6E8A-4147-A177-3AD203B41FA5}">
                      <a16:colId xmlns:a16="http://schemas.microsoft.com/office/drawing/2014/main" val="1062271879"/>
                    </a:ext>
                  </a:extLst>
                </a:gridCol>
                <a:gridCol w="2689897">
                  <a:extLst>
                    <a:ext uri="{9D8B030D-6E8A-4147-A177-3AD203B41FA5}">
                      <a16:colId xmlns:a16="http://schemas.microsoft.com/office/drawing/2014/main" val="2077400470"/>
                    </a:ext>
                  </a:extLst>
                </a:gridCol>
                <a:gridCol w="2689897">
                  <a:extLst>
                    <a:ext uri="{9D8B030D-6E8A-4147-A177-3AD203B41FA5}">
                      <a16:colId xmlns:a16="http://schemas.microsoft.com/office/drawing/2014/main" val="2627073350"/>
                    </a:ext>
                  </a:extLst>
                </a:gridCol>
              </a:tblGrid>
              <a:tr h="310951">
                <a:tc>
                  <a:txBody>
                    <a:bodyPr/>
                    <a:lstStyle/>
                    <a:p>
                      <a:pPr algn="ctr"/>
                      <a:r>
                        <a:rPr lang="en-GB" sz="1200" dirty="0"/>
                        <a:t>Subject area </a:t>
                      </a:r>
                    </a:p>
                  </a:txBody>
                  <a:tcPr>
                    <a:solidFill>
                      <a:schemeClr val="tx1">
                        <a:lumMod val="65000"/>
                        <a:lumOff val="35000"/>
                      </a:schemeClr>
                    </a:solidFill>
                  </a:tcPr>
                </a:tc>
                <a:tc>
                  <a:txBody>
                    <a:bodyPr/>
                    <a:lstStyle/>
                    <a:p>
                      <a:pPr algn="ctr"/>
                      <a:r>
                        <a:rPr lang="en-GB" sz="1200" dirty="0" smtClean="0"/>
                        <a:t>Autumn </a:t>
                      </a:r>
                      <a:endParaRPr lang="en-GB" sz="1200" dirty="0"/>
                    </a:p>
                  </a:txBody>
                  <a:tcPr>
                    <a:solidFill>
                      <a:schemeClr val="tx1">
                        <a:lumMod val="65000"/>
                        <a:lumOff val="35000"/>
                      </a:schemeClr>
                    </a:solidFill>
                  </a:tcPr>
                </a:tc>
                <a:tc>
                  <a:txBody>
                    <a:bodyPr/>
                    <a:lstStyle/>
                    <a:p>
                      <a:pPr algn="ctr"/>
                      <a:r>
                        <a:rPr lang="en-GB" sz="1200" dirty="0" smtClean="0"/>
                        <a:t>Spring</a:t>
                      </a:r>
                      <a:endParaRPr lang="en-GB" sz="1200" dirty="0"/>
                    </a:p>
                  </a:txBody>
                  <a:tcPr>
                    <a:solidFill>
                      <a:schemeClr val="tx1">
                        <a:lumMod val="65000"/>
                        <a:lumOff val="35000"/>
                      </a:schemeClr>
                    </a:solidFill>
                  </a:tcPr>
                </a:tc>
                <a:tc>
                  <a:txBody>
                    <a:bodyPr/>
                    <a:lstStyle/>
                    <a:p>
                      <a:pPr algn="ctr"/>
                      <a:r>
                        <a:rPr lang="en-GB" sz="1200" dirty="0" smtClean="0"/>
                        <a:t>Summer</a:t>
                      </a:r>
                      <a:endParaRPr lang="en-GB" sz="1200" dirty="0"/>
                    </a:p>
                  </a:txBody>
                  <a:tcPr>
                    <a:solidFill>
                      <a:schemeClr val="tx1">
                        <a:lumMod val="65000"/>
                        <a:lumOff val="35000"/>
                      </a:schemeClr>
                    </a:solidFill>
                  </a:tcPr>
                </a:tc>
                <a:extLst>
                  <a:ext uri="{0D108BD9-81ED-4DB2-BD59-A6C34878D82A}">
                    <a16:rowId xmlns:a16="http://schemas.microsoft.com/office/drawing/2014/main" val="3078917911"/>
                  </a:ext>
                </a:extLst>
              </a:tr>
              <a:tr h="544164">
                <a:tc>
                  <a:txBody>
                    <a:bodyPr/>
                    <a:lstStyle/>
                    <a:p>
                      <a:r>
                        <a:rPr lang="en-GB" sz="1200" dirty="0" smtClean="0"/>
                        <a:t>English</a:t>
                      </a:r>
                      <a:endParaRPr lang="en-GB" sz="1200" dirty="0"/>
                    </a:p>
                  </a:txBody>
                  <a:tcPr/>
                </a:tc>
                <a:tc>
                  <a:txBody>
                    <a:bodyPr/>
                    <a:lstStyle/>
                    <a:p>
                      <a:r>
                        <a:rPr lang="en-GB" sz="1200" dirty="0" smtClean="0"/>
                        <a:t>Narrative</a:t>
                      </a:r>
                    </a:p>
                    <a:p>
                      <a:r>
                        <a:rPr lang="en-GB" sz="1200" dirty="0" smtClean="0"/>
                        <a:t>Instructions</a:t>
                      </a:r>
                    </a:p>
                    <a:p>
                      <a:endParaRPr lang="en-GB" sz="1200" dirty="0"/>
                    </a:p>
                  </a:txBody>
                  <a:tcPr/>
                </a:tc>
                <a:tc>
                  <a:txBody>
                    <a:bodyPr/>
                    <a:lstStyle/>
                    <a:p>
                      <a:r>
                        <a:rPr lang="en-GB" sz="1200" dirty="0" smtClean="0"/>
                        <a:t>Narrative</a:t>
                      </a:r>
                    </a:p>
                    <a:p>
                      <a:r>
                        <a:rPr lang="en-GB" sz="1200" dirty="0" smtClean="0"/>
                        <a:t>Letter</a:t>
                      </a:r>
                      <a:r>
                        <a:rPr lang="en-GB" sz="1200" baseline="0" dirty="0" smtClean="0"/>
                        <a:t> writing</a:t>
                      </a:r>
                      <a:endParaRPr lang="en-GB" sz="1200" dirty="0"/>
                    </a:p>
                  </a:txBody>
                  <a:tcPr/>
                </a:tc>
                <a:tc>
                  <a:txBody>
                    <a:bodyPr/>
                    <a:lstStyle/>
                    <a:p>
                      <a:r>
                        <a:rPr lang="en-GB" sz="1200" dirty="0" smtClean="0"/>
                        <a:t>Non chronological reports</a:t>
                      </a:r>
                    </a:p>
                    <a:p>
                      <a:r>
                        <a:rPr lang="en-GB" sz="1200" dirty="0" smtClean="0"/>
                        <a:t>Poetry</a:t>
                      </a:r>
                    </a:p>
                    <a:p>
                      <a:r>
                        <a:rPr lang="en-GB" sz="1200" dirty="0" smtClean="0"/>
                        <a:t>Narrative</a:t>
                      </a:r>
                    </a:p>
                  </a:txBody>
                  <a:tcPr/>
                </a:tc>
                <a:extLst>
                  <a:ext uri="{0D108BD9-81ED-4DB2-BD59-A6C34878D82A}">
                    <a16:rowId xmlns:a16="http://schemas.microsoft.com/office/drawing/2014/main" val="3227358639"/>
                  </a:ext>
                </a:extLst>
              </a:tr>
              <a:tr h="699639">
                <a:tc>
                  <a:txBody>
                    <a:bodyPr/>
                    <a:lstStyle/>
                    <a:p>
                      <a:r>
                        <a:rPr lang="en-GB" sz="1200" dirty="0"/>
                        <a:t>Maths</a:t>
                      </a:r>
                    </a:p>
                  </a:txBody>
                  <a:tcPr/>
                </a:tc>
                <a:tc>
                  <a:txBody>
                    <a:bodyPr/>
                    <a:lstStyle/>
                    <a:p>
                      <a:r>
                        <a:rPr lang="en-GB" sz="1200" dirty="0" smtClean="0"/>
                        <a:t>Place Value</a:t>
                      </a:r>
                    </a:p>
                    <a:p>
                      <a:r>
                        <a:rPr lang="en-GB" sz="1200" dirty="0" smtClean="0"/>
                        <a:t>Addition</a:t>
                      </a:r>
                      <a:r>
                        <a:rPr lang="en-GB" sz="1200" baseline="0" dirty="0" smtClean="0"/>
                        <a:t> and subtraction</a:t>
                      </a:r>
                    </a:p>
                    <a:p>
                      <a:r>
                        <a:rPr lang="en-GB" sz="1200" baseline="0" dirty="0" smtClean="0"/>
                        <a:t>Shape</a:t>
                      </a:r>
                      <a:endParaRPr lang="en-GB" sz="1200" dirty="0"/>
                    </a:p>
                  </a:txBody>
                  <a:tcPr/>
                </a:tc>
                <a:tc>
                  <a:txBody>
                    <a:bodyPr/>
                    <a:lstStyle/>
                    <a:p>
                      <a:r>
                        <a:rPr lang="en-GB" sz="1200" dirty="0" smtClean="0"/>
                        <a:t>Money</a:t>
                      </a:r>
                    </a:p>
                    <a:p>
                      <a:r>
                        <a:rPr lang="en-GB" sz="1200" dirty="0" smtClean="0"/>
                        <a:t>Multiplication</a:t>
                      </a:r>
                      <a:r>
                        <a:rPr lang="en-GB" sz="1200" baseline="0" dirty="0" smtClean="0"/>
                        <a:t> and Division</a:t>
                      </a:r>
                    </a:p>
                    <a:p>
                      <a:r>
                        <a:rPr lang="en-GB" sz="1200" baseline="0" dirty="0" smtClean="0"/>
                        <a:t>Length and Height</a:t>
                      </a:r>
                    </a:p>
                    <a:p>
                      <a:r>
                        <a:rPr lang="en-GB" sz="1200" baseline="0" dirty="0" smtClean="0"/>
                        <a:t>Mass, capacity and temperature</a:t>
                      </a:r>
                      <a:endParaRPr lang="en-GB" sz="1200" dirty="0"/>
                    </a:p>
                  </a:txBody>
                  <a:tcPr/>
                </a:tc>
                <a:tc>
                  <a:txBody>
                    <a:bodyPr/>
                    <a:lstStyle/>
                    <a:p>
                      <a:r>
                        <a:rPr lang="en-GB" sz="1200" dirty="0" smtClean="0"/>
                        <a:t>Fractions </a:t>
                      </a:r>
                    </a:p>
                    <a:p>
                      <a:r>
                        <a:rPr lang="en-GB" sz="1200" dirty="0" smtClean="0"/>
                        <a:t>Time</a:t>
                      </a:r>
                    </a:p>
                    <a:p>
                      <a:r>
                        <a:rPr lang="en-GB" sz="1200" dirty="0" smtClean="0"/>
                        <a:t>Statistics</a:t>
                      </a:r>
                    </a:p>
                    <a:p>
                      <a:r>
                        <a:rPr lang="en-GB" sz="1200" dirty="0" smtClean="0"/>
                        <a:t>Position</a:t>
                      </a:r>
                      <a:r>
                        <a:rPr lang="en-GB" sz="1200" baseline="0" dirty="0" smtClean="0"/>
                        <a:t> and direction</a:t>
                      </a:r>
                      <a:endParaRPr lang="en-GB" sz="1200" dirty="0"/>
                    </a:p>
                  </a:txBody>
                  <a:tcPr/>
                </a:tc>
                <a:extLst>
                  <a:ext uri="{0D108BD9-81ED-4DB2-BD59-A6C34878D82A}">
                    <a16:rowId xmlns:a16="http://schemas.microsoft.com/office/drawing/2014/main" val="4282951240"/>
                  </a:ext>
                </a:extLst>
              </a:tr>
              <a:tr h="388688">
                <a:tc>
                  <a:txBody>
                    <a:bodyPr/>
                    <a:lstStyle/>
                    <a:p>
                      <a:r>
                        <a:rPr lang="en-GB" sz="1200" dirty="0"/>
                        <a:t>RE</a:t>
                      </a:r>
                    </a:p>
                  </a:txBody>
                  <a:tcPr/>
                </a:tc>
                <a:tc>
                  <a:txBody>
                    <a:bodyPr/>
                    <a:lstStyle/>
                    <a:p>
                      <a:r>
                        <a:rPr lang="en-GB" sz="1200" dirty="0" smtClean="0"/>
                        <a:t>Creation and Covenant</a:t>
                      </a:r>
                    </a:p>
                    <a:p>
                      <a:r>
                        <a:rPr lang="en-GB" sz="1200" dirty="0" smtClean="0"/>
                        <a:t>Prophecy and Promise</a:t>
                      </a:r>
                      <a:endParaRPr lang="en-GB" sz="1200" dirty="0"/>
                    </a:p>
                  </a:txBody>
                  <a:tcPr/>
                </a:tc>
                <a:tc>
                  <a:txBody>
                    <a:bodyPr/>
                    <a:lstStyle/>
                    <a:p>
                      <a:r>
                        <a:rPr lang="en-GB" sz="1200" dirty="0" smtClean="0"/>
                        <a:t>Galilee</a:t>
                      </a:r>
                      <a:r>
                        <a:rPr lang="en-GB" sz="1200" baseline="0" dirty="0" smtClean="0"/>
                        <a:t> to Jerusalem</a:t>
                      </a:r>
                    </a:p>
                    <a:p>
                      <a:r>
                        <a:rPr lang="en-GB" sz="1200" baseline="0" dirty="0" smtClean="0"/>
                        <a:t>Desert to Garden</a:t>
                      </a:r>
                      <a:endParaRPr lang="en-GB" sz="1200" dirty="0"/>
                    </a:p>
                  </a:txBody>
                  <a:tcPr/>
                </a:tc>
                <a:tc>
                  <a:txBody>
                    <a:bodyPr/>
                    <a:lstStyle/>
                    <a:p>
                      <a:r>
                        <a:rPr lang="en-GB" sz="1200" dirty="0" smtClean="0"/>
                        <a:t>To the Ends of the Earth</a:t>
                      </a:r>
                    </a:p>
                    <a:p>
                      <a:r>
                        <a:rPr lang="en-GB" sz="1200" dirty="0" smtClean="0"/>
                        <a:t>Dialogue and Encounter</a:t>
                      </a:r>
                      <a:endParaRPr lang="en-GB" sz="1200" dirty="0"/>
                    </a:p>
                  </a:txBody>
                  <a:tcPr/>
                </a:tc>
                <a:extLst>
                  <a:ext uri="{0D108BD9-81ED-4DB2-BD59-A6C34878D82A}">
                    <a16:rowId xmlns:a16="http://schemas.microsoft.com/office/drawing/2014/main" val="199652515"/>
                  </a:ext>
                </a:extLst>
              </a:tr>
              <a:tr h="388688">
                <a:tc>
                  <a:txBody>
                    <a:bodyPr/>
                    <a:lstStyle/>
                    <a:p>
                      <a:r>
                        <a:rPr lang="en-GB" sz="1200" dirty="0"/>
                        <a:t>Science</a:t>
                      </a:r>
                    </a:p>
                  </a:txBody>
                  <a:tcPr/>
                </a:tc>
                <a:tc>
                  <a:txBody>
                    <a:bodyPr/>
                    <a:lstStyle/>
                    <a:p>
                      <a:r>
                        <a:rPr lang="en-GB" sz="1200" dirty="0" smtClean="0"/>
                        <a:t>Animals including Humans </a:t>
                      </a:r>
                      <a:endParaRPr lang="en-GB" sz="1200" dirty="0"/>
                    </a:p>
                  </a:txBody>
                  <a:tcPr/>
                </a:tc>
                <a:tc>
                  <a:txBody>
                    <a:bodyPr/>
                    <a:lstStyle/>
                    <a:p>
                      <a:r>
                        <a:rPr lang="en-GB" sz="1200" dirty="0" smtClean="0"/>
                        <a:t>Everyday materials</a:t>
                      </a:r>
                    </a:p>
                    <a:p>
                      <a:r>
                        <a:rPr lang="en-GB" sz="1200" dirty="0" smtClean="0"/>
                        <a:t>Living things and their habitats</a:t>
                      </a:r>
                      <a:endParaRPr lang="en-GB" sz="1200" dirty="0"/>
                    </a:p>
                  </a:txBody>
                  <a:tcPr/>
                </a:tc>
                <a:tc>
                  <a:txBody>
                    <a:bodyPr/>
                    <a:lstStyle/>
                    <a:p>
                      <a:r>
                        <a:rPr lang="en-GB" sz="1200" dirty="0" smtClean="0"/>
                        <a:t>Plants</a:t>
                      </a:r>
                      <a:endParaRPr lang="en-GB" sz="1200" dirty="0"/>
                    </a:p>
                  </a:txBody>
                  <a:tcPr/>
                </a:tc>
                <a:extLst>
                  <a:ext uri="{0D108BD9-81ED-4DB2-BD59-A6C34878D82A}">
                    <a16:rowId xmlns:a16="http://schemas.microsoft.com/office/drawing/2014/main" val="1508175659"/>
                  </a:ext>
                </a:extLst>
              </a:tr>
              <a:tr h="239599">
                <a:tc>
                  <a:txBody>
                    <a:bodyPr/>
                    <a:lstStyle/>
                    <a:p>
                      <a:r>
                        <a:rPr lang="en-GB" sz="1200" dirty="0"/>
                        <a:t>History </a:t>
                      </a:r>
                    </a:p>
                  </a:txBody>
                  <a:tcPr/>
                </a:tc>
                <a:tc>
                  <a:txBody>
                    <a:bodyPr/>
                    <a:lstStyle/>
                    <a:p>
                      <a:r>
                        <a:rPr lang="en-GB" sz="1200" dirty="0" smtClean="0"/>
                        <a:t>How</a:t>
                      </a:r>
                      <a:r>
                        <a:rPr lang="en-GB" sz="1200" baseline="0" dirty="0" smtClean="0"/>
                        <a:t> was school different in the past?</a:t>
                      </a:r>
                      <a:endParaRPr lang="en-GB" sz="1200" dirty="0"/>
                    </a:p>
                  </a:txBody>
                  <a:tcPr/>
                </a:tc>
                <a:tc>
                  <a:txBody>
                    <a:bodyPr/>
                    <a:lstStyle/>
                    <a:p>
                      <a:r>
                        <a:rPr lang="en-GB" sz="1200" dirty="0" smtClean="0"/>
                        <a:t>How did we learn to fly?</a:t>
                      </a:r>
                      <a:endParaRPr lang="en-GB" sz="1200" dirty="0"/>
                    </a:p>
                  </a:txBody>
                  <a:tcPr/>
                </a:tc>
                <a:tc>
                  <a:txBody>
                    <a:bodyPr/>
                    <a:lstStyle/>
                    <a:p>
                      <a:r>
                        <a:rPr lang="en-GB" sz="1200" dirty="0" smtClean="0"/>
                        <a:t>What is a monarch?</a:t>
                      </a:r>
                      <a:endParaRPr lang="en-GB" sz="1200" dirty="0"/>
                    </a:p>
                  </a:txBody>
                  <a:tcPr/>
                </a:tc>
                <a:extLst>
                  <a:ext uri="{0D108BD9-81ED-4DB2-BD59-A6C34878D82A}">
                    <a16:rowId xmlns:a16="http://schemas.microsoft.com/office/drawing/2014/main" val="3089842330"/>
                  </a:ext>
                </a:extLst>
              </a:tr>
              <a:tr h="388688">
                <a:tc>
                  <a:txBody>
                    <a:bodyPr/>
                    <a:lstStyle/>
                    <a:p>
                      <a:r>
                        <a:rPr lang="en-GB" sz="1200" dirty="0" smtClean="0"/>
                        <a:t>Geography </a:t>
                      </a:r>
                      <a:endParaRPr lang="en-GB" sz="1200" dirty="0"/>
                    </a:p>
                  </a:txBody>
                  <a:tcPr/>
                </a:tc>
                <a:tc>
                  <a:txBody>
                    <a:bodyPr/>
                    <a:lstStyle/>
                    <a:p>
                      <a:r>
                        <a:rPr lang="en-GB" sz="1200" dirty="0" smtClean="0"/>
                        <a:t>Would you prefer</a:t>
                      </a:r>
                      <a:r>
                        <a:rPr lang="en-GB" sz="1200" baseline="0" dirty="0" smtClean="0"/>
                        <a:t> to live in a hot or cold place?</a:t>
                      </a:r>
                      <a:endParaRPr lang="en-GB" sz="1200" dirty="0"/>
                    </a:p>
                  </a:txBody>
                  <a:tcPr/>
                </a:tc>
                <a:tc>
                  <a:txBody>
                    <a:bodyPr/>
                    <a:lstStyle/>
                    <a:p>
                      <a:r>
                        <a:rPr lang="en-GB" sz="1200" dirty="0" smtClean="0"/>
                        <a:t>Why is our world wonderful?</a:t>
                      </a:r>
                      <a:endParaRPr lang="en-GB" sz="1200" dirty="0"/>
                    </a:p>
                  </a:txBody>
                  <a:tcPr/>
                </a:tc>
                <a:tc>
                  <a:txBody>
                    <a:bodyPr/>
                    <a:lstStyle/>
                    <a:p>
                      <a:r>
                        <a:rPr lang="en-GB" sz="1200" dirty="0" smtClean="0"/>
                        <a:t>What is it like to live by the coast?</a:t>
                      </a:r>
                      <a:endParaRPr lang="en-GB" sz="1200" dirty="0"/>
                    </a:p>
                  </a:txBody>
                  <a:tcPr/>
                </a:tc>
                <a:extLst>
                  <a:ext uri="{0D108BD9-81ED-4DB2-BD59-A6C34878D82A}">
                    <a16:rowId xmlns:a16="http://schemas.microsoft.com/office/drawing/2014/main" val="4204160139"/>
                  </a:ext>
                </a:extLst>
              </a:tr>
              <a:tr h="699639">
                <a:tc>
                  <a:txBody>
                    <a:bodyPr/>
                    <a:lstStyle/>
                    <a:p>
                      <a:r>
                        <a:rPr lang="en-GB" sz="1200" dirty="0" smtClean="0"/>
                        <a:t>PE</a:t>
                      </a:r>
                      <a:endParaRPr lang="en-GB" sz="1200" dirty="0"/>
                    </a:p>
                  </a:txBody>
                  <a:tcPr/>
                </a:tc>
                <a:tc>
                  <a:txBody>
                    <a:bodyPr/>
                    <a:lstStyle/>
                    <a:p>
                      <a:r>
                        <a:rPr lang="en-GB" sz="1200" dirty="0" smtClean="0"/>
                        <a:t>Locomotion: Dodging </a:t>
                      </a:r>
                    </a:p>
                    <a:p>
                      <a:r>
                        <a:rPr lang="en-GB" sz="1200" dirty="0" smtClean="0"/>
                        <a:t>Gymnastics</a:t>
                      </a:r>
                    </a:p>
                    <a:p>
                      <a:r>
                        <a:rPr lang="en-GB" sz="1200" dirty="0" smtClean="0"/>
                        <a:t>Ball</a:t>
                      </a:r>
                      <a:r>
                        <a:rPr lang="en-GB" sz="1200" baseline="0" dirty="0" smtClean="0"/>
                        <a:t> Skills</a:t>
                      </a:r>
                      <a:endParaRPr lang="en-GB" sz="1200" dirty="0"/>
                    </a:p>
                  </a:txBody>
                  <a:tcPr/>
                </a:tc>
                <a:tc>
                  <a:txBody>
                    <a:bodyPr/>
                    <a:lstStyle/>
                    <a:p>
                      <a:r>
                        <a:rPr lang="en-GB" sz="1200" dirty="0" smtClean="0"/>
                        <a:t>Ball skills</a:t>
                      </a:r>
                    </a:p>
                    <a:p>
                      <a:r>
                        <a:rPr lang="en-GB" sz="1200" dirty="0" smtClean="0"/>
                        <a:t>Dance</a:t>
                      </a:r>
                    </a:p>
                    <a:p>
                      <a:endParaRPr lang="en-GB" sz="1200" dirty="0"/>
                    </a:p>
                  </a:txBody>
                  <a:tcPr/>
                </a:tc>
                <a:tc>
                  <a:txBody>
                    <a:bodyPr/>
                    <a:lstStyle/>
                    <a:p>
                      <a:r>
                        <a:rPr lang="en-GB" sz="1200" dirty="0" smtClean="0"/>
                        <a:t>Locomotion: Jumping</a:t>
                      </a:r>
                    </a:p>
                    <a:p>
                      <a:r>
                        <a:rPr lang="en-GB" sz="1200" dirty="0" smtClean="0"/>
                        <a:t>Games for understanding</a:t>
                      </a:r>
                    </a:p>
                    <a:p>
                      <a:r>
                        <a:rPr lang="en-GB" sz="1200" dirty="0" smtClean="0"/>
                        <a:t>Team Building</a:t>
                      </a:r>
                    </a:p>
                    <a:p>
                      <a:r>
                        <a:rPr lang="en-GB" sz="1200" dirty="0" smtClean="0"/>
                        <a:t>Health</a:t>
                      </a:r>
                      <a:r>
                        <a:rPr lang="en-GB" sz="1200" baseline="0" dirty="0" smtClean="0"/>
                        <a:t> and Wellbeing</a:t>
                      </a:r>
                      <a:endParaRPr lang="en-GB" sz="1200" dirty="0"/>
                    </a:p>
                  </a:txBody>
                  <a:tcPr/>
                </a:tc>
                <a:extLst>
                  <a:ext uri="{0D108BD9-81ED-4DB2-BD59-A6C34878D82A}">
                    <a16:rowId xmlns:a16="http://schemas.microsoft.com/office/drawing/2014/main" val="3019860272"/>
                  </a:ext>
                </a:extLst>
              </a:tr>
              <a:tr h="239599">
                <a:tc>
                  <a:txBody>
                    <a:bodyPr/>
                    <a:lstStyle/>
                    <a:p>
                      <a:r>
                        <a:rPr lang="en-GB" sz="1200" dirty="0"/>
                        <a:t>Computing</a:t>
                      </a:r>
                    </a:p>
                  </a:txBody>
                  <a:tcPr/>
                </a:tc>
                <a:tc>
                  <a:txBody>
                    <a:bodyPr/>
                    <a:lstStyle/>
                    <a:p>
                      <a:r>
                        <a:rPr lang="en-GB" sz="1200" dirty="0" smtClean="0"/>
                        <a:t>Creating</a:t>
                      </a:r>
                      <a:r>
                        <a:rPr lang="en-GB" sz="1200" baseline="0" dirty="0" smtClean="0"/>
                        <a:t> Media</a:t>
                      </a:r>
                      <a:endParaRPr lang="en-GB" sz="1200" dirty="0"/>
                    </a:p>
                  </a:txBody>
                  <a:tcPr/>
                </a:tc>
                <a:tc>
                  <a:txBody>
                    <a:bodyPr/>
                    <a:lstStyle/>
                    <a:p>
                      <a:r>
                        <a:rPr lang="en-GB" sz="1200" dirty="0" smtClean="0"/>
                        <a:t>Data and information</a:t>
                      </a:r>
                      <a:endParaRPr lang="en-GB" sz="1200" dirty="0"/>
                    </a:p>
                  </a:txBody>
                  <a:tcPr/>
                </a:tc>
                <a:tc>
                  <a:txBody>
                    <a:bodyPr/>
                    <a:lstStyle/>
                    <a:p>
                      <a:r>
                        <a:rPr lang="en-GB" sz="1200" dirty="0" smtClean="0"/>
                        <a:t>Programming</a:t>
                      </a:r>
                      <a:endParaRPr lang="en-GB" sz="1200" dirty="0"/>
                    </a:p>
                  </a:txBody>
                  <a:tcPr/>
                </a:tc>
                <a:extLst>
                  <a:ext uri="{0D108BD9-81ED-4DB2-BD59-A6C34878D82A}">
                    <a16:rowId xmlns:a16="http://schemas.microsoft.com/office/drawing/2014/main" val="2957177097"/>
                  </a:ext>
                </a:extLst>
              </a:tr>
              <a:tr h="388688">
                <a:tc>
                  <a:txBody>
                    <a:bodyPr/>
                    <a:lstStyle/>
                    <a:p>
                      <a:r>
                        <a:rPr lang="en-GB" sz="1200" dirty="0" smtClean="0"/>
                        <a:t>Music</a:t>
                      </a:r>
                      <a:endParaRPr lang="en-GB" sz="1200" dirty="0"/>
                    </a:p>
                  </a:txBody>
                  <a:tcPr/>
                </a:tc>
                <a:tc>
                  <a:txBody>
                    <a:bodyPr/>
                    <a:lstStyle/>
                    <a:p>
                      <a:r>
                        <a:rPr lang="en-GB" sz="1200" dirty="0" smtClean="0"/>
                        <a:t>Bumper</a:t>
                      </a:r>
                      <a:r>
                        <a:rPr lang="en-GB" sz="1200" baseline="0" dirty="0" smtClean="0"/>
                        <a:t> harvest</a:t>
                      </a:r>
                    </a:p>
                    <a:p>
                      <a:r>
                        <a:rPr lang="en-GB" sz="1200" baseline="0" dirty="0" smtClean="0"/>
                        <a:t>Magical Christmas Journey</a:t>
                      </a:r>
                      <a:endParaRPr lang="en-GB" sz="1200" dirty="0"/>
                    </a:p>
                  </a:txBody>
                  <a:tcPr/>
                </a:tc>
                <a:tc>
                  <a:txBody>
                    <a:bodyPr/>
                    <a:lstStyle/>
                    <a:p>
                      <a:r>
                        <a:rPr lang="en-GB" sz="1200" dirty="0" smtClean="0"/>
                        <a:t>I </a:t>
                      </a:r>
                      <a:r>
                        <a:rPr lang="en-GB" sz="1200" dirty="0" err="1" smtClean="0"/>
                        <a:t>Wanna</a:t>
                      </a:r>
                      <a:r>
                        <a:rPr lang="en-GB" sz="1200" baseline="0" dirty="0" smtClean="0"/>
                        <a:t> Play in a Banc</a:t>
                      </a:r>
                    </a:p>
                    <a:p>
                      <a:r>
                        <a:rPr lang="en-GB" sz="1200" baseline="0" dirty="0" smtClean="0"/>
                        <a:t>Friendship Song</a:t>
                      </a:r>
                      <a:endParaRPr lang="en-GB" sz="1200" dirty="0"/>
                    </a:p>
                  </a:txBody>
                  <a:tcPr/>
                </a:tc>
                <a:tc>
                  <a:txBody>
                    <a:bodyPr/>
                    <a:lstStyle/>
                    <a:p>
                      <a:r>
                        <a:rPr lang="en-GB" sz="1200" dirty="0" smtClean="0"/>
                        <a:t>Healthy Living</a:t>
                      </a:r>
                    </a:p>
                    <a:p>
                      <a:r>
                        <a:rPr lang="en-GB" sz="1200" dirty="0" smtClean="0"/>
                        <a:t>Reflect, Rewind and</a:t>
                      </a:r>
                      <a:r>
                        <a:rPr lang="en-GB" sz="1200" baseline="0" dirty="0" smtClean="0"/>
                        <a:t> Replay</a:t>
                      </a:r>
                      <a:endParaRPr lang="en-GB" sz="1200" dirty="0"/>
                    </a:p>
                  </a:txBody>
                  <a:tcPr/>
                </a:tc>
                <a:extLst>
                  <a:ext uri="{0D108BD9-81ED-4DB2-BD59-A6C34878D82A}">
                    <a16:rowId xmlns:a16="http://schemas.microsoft.com/office/drawing/2014/main" val="711757371"/>
                  </a:ext>
                </a:extLst>
              </a:tr>
              <a:tr h="388688">
                <a:tc>
                  <a:txBody>
                    <a:bodyPr/>
                    <a:lstStyle/>
                    <a:p>
                      <a:r>
                        <a:rPr lang="en-GB" sz="1200" dirty="0" smtClean="0"/>
                        <a:t>Art</a:t>
                      </a:r>
                      <a:endParaRPr lang="en-GB" sz="1200" dirty="0"/>
                    </a:p>
                  </a:txBody>
                  <a:tcPr/>
                </a:tc>
                <a:tc>
                  <a:txBody>
                    <a:bodyPr/>
                    <a:lstStyle/>
                    <a:p>
                      <a:r>
                        <a:rPr lang="en-GB" sz="1200" dirty="0" smtClean="0"/>
                        <a:t>Understanding tone and texture (drawing</a:t>
                      </a:r>
                      <a:endParaRPr lang="en-GB" sz="1200" dirty="0"/>
                    </a:p>
                  </a:txBody>
                  <a:tcPr/>
                </a:tc>
                <a:tc>
                  <a:txBody>
                    <a:bodyPr/>
                    <a:lstStyle/>
                    <a:p>
                      <a:r>
                        <a:rPr lang="en-GB" sz="1200" dirty="0" smtClean="0"/>
                        <a:t>Life in colour (painting and mixed media)</a:t>
                      </a:r>
                      <a:endParaRPr lang="en-GB" sz="1200" dirty="0"/>
                    </a:p>
                  </a:txBody>
                  <a:tcPr/>
                </a:tc>
                <a:tc>
                  <a:txBody>
                    <a:bodyPr/>
                    <a:lstStyle/>
                    <a:p>
                      <a:r>
                        <a:rPr lang="en-GB" sz="1200" dirty="0" smtClean="0"/>
                        <a:t>Clay houses (sculpture and 3D)</a:t>
                      </a:r>
                      <a:endParaRPr lang="en-GB" sz="1200" dirty="0"/>
                    </a:p>
                  </a:txBody>
                  <a:tcPr/>
                </a:tc>
                <a:extLst>
                  <a:ext uri="{0D108BD9-81ED-4DB2-BD59-A6C34878D82A}">
                    <a16:rowId xmlns:a16="http://schemas.microsoft.com/office/drawing/2014/main" val="4212890083"/>
                  </a:ext>
                </a:extLst>
              </a:tr>
              <a:tr h="239599">
                <a:tc>
                  <a:txBody>
                    <a:bodyPr/>
                    <a:lstStyle/>
                    <a:p>
                      <a:r>
                        <a:rPr lang="en-GB" sz="1200" dirty="0" smtClean="0"/>
                        <a:t>Design</a:t>
                      </a:r>
                      <a:r>
                        <a:rPr lang="en-GB" sz="1200" baseline="0" dirty="0" smtClean="0"/>
                        <a:t> Technology</a:t>
                      </a:r>
                      <a:endParaRPr lang="en-GB" sz="1200" dirty="0"/>
                    </a:p>
                  </a:txBody>
                  <a:tcPr/>
                </a:tc>
                <a:tc>
                  <a:txBody>
                    <a:bodyPr/>
                    <a:lstStyle/>
                    <a:p>
                      <a:r>
                        <a:rPr lang="en-GB" sz="1200" dirty="0" smtClean="0"/>
                        <a:t>Baby bear’s chair (Structures)</a:t>
                      </a:r>
                      <a:endParaRPr lang="en-GB" sz="1200" dirty="0"/>
                    </a:p>
                  </a:txBody>
                  <a:tcPr/>
                </a:tc>
                <a:tc>
                  <a:txBody>
                    <a:bodyPr/>
                    <a:lstStyle/>
                    <a:p>
                      <a:r>
                        <a:rPr lang="en-GB" sz="1200" dirty="0" smtClean="0"/>
                        <a:t>Pouches (Textiles)</a:t>
                      </a:r>
                      <a:endParaRPr lang="en-GB" sz="1200" dirty="0"/>
                    </a:p>
                  </a:txBody>
                  <a:tcPr/>
                </a:tc>
                <a:tc>
                  <a:txBody>
                    <a:bodyPr/>
                    <a:lstStyle/>
                    <a:p>
                      <a:r>
                        <a:rPr lang="en-GB" sz="1200" dirty="0" smtClean="0"/>
                        <a:t>Balanced Diet (Cooking</a:t>
                      </a:r>
                      <a:r>
                        <a:rPr lang="en-GB" sz="1200" baseline="0" dirty="0" smtClean="0"/>
                        <a:t> and nutrition)</a:t>
                      </a:r>
                      <a:endParaRPr lang="en-GB" sz="1200" dirty="0"/>
                    </a:p>
                  </a:txBody>
                  <a:tcPr/>
                </a:tc>
                <a:extLst>
                  <a:ext uri="{0D108BD9-81ED-4DB2-BD59-A6C34878D82A}">
                    <a16:rowId xmlns:a16="http://schemas.microsoft.com/office/drawing/2014/main" val="670718398"/>
                  </a:ext>
                </a:extLst>
              </a:tr>
            </a:tbl>
          </a:graphicData>
        </a:graphic>
      </p:graphicFrame>
      <p:sp>
        <p:nvSpPr>
          <p:cNvPr id="11" name="TextBox 10">
            <a:extLst>
              <a:ext uri="{FF2B5EF4-FFF2-40B4-BE49-F238E27FC236}">
                <a16:creationId xmlns:a16="http://schemas.microsoft.com/office/drawing/2014/main" id="{FD61D43C-A945-A64B-8992-7A1FC24B20CA}"/>
              </a:ext>
            </a:extLst>
          </p:cNvPr>
          <p:cNvSpPr txBox="1"/>
          <p:nvPr/>
        </p:nvSpPr>
        <p:spPr>
          <a:xfrm>
            <a:off x="5741581" y="313676"/>
            <a:ext cx="4140877"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Curriculum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21" y="-65351"/>
            <a:ext cx="4237915" cy="1436915"/>
          </a:xfrm>
          <a:prstGeom prst="rect">
            <a:avLst/>
          </a:prstGeom>
        </p:spPr>
      </p:pic>
    </p:spTree>
    <p:extLst>
      <p:ext uri="{BB962C8B-B14F-4D97-AF65-F5344CB8AC3E}">
        <p14:creationId xmlns:p14="http://schemas.microsoft.com/office/powerpoint/2010/main" val="2405377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2300261" y="1196164"/>
            <a:ext cx="8719054"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Enrichment opportunities </a:t>
            </a:r>
          </a:p>
        </p:txBody>
      </p:sp>
      <p:pic>
        <p:nvPicPr>
          <p:cNvPr id="1028" name="Picture 4" descr="Enrichment - Whetley Acade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260" y="4295554"/>
            <a:ext cx="3169599" cy="2239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50335" y="2498650"/>
            <a:ext cx="6836735" cy="2123658"/>
          </a:xfrm>
          <a:prstGeom prst="rect">
            <a:avLst/>
          </a:prstGeom>
          <a:noFill/>
        </p:spPr>
        <p:txBody>
          <a:bodyPr wrap="square" rtlCol="0">
            <a:spAutoFit/>
          </a:bodyPr>
          <a:lstStyle/>
          <a:p>
            <a:pPr marL="285750" indent="-285750">
              <a:buFont typeface="Arial" panose="020B0604020202020204" pitchFamily="34" charset="0"/>
              <a:buChar char="•"/>
            </a:pPr>
            <a:r>
              <a:rPr lang="en-GB" sz="4400" dirty="0" smtClean="0"/>
              <a:t>PE trips</a:t>
            </a:r>
            <a:endParaRPr lang="en-GB" sz="4400" dirty="0"/>
          </a:p>
          <a:p>
            <a:pPr marL="285750" indent="-285750">
              <a:buFont typeface="Arial" panose="020B0604020202020204" pitchFamily="34" charset="0"/>
              <a:buChar char="•"/>
            </a:pPr>
            <a:r>
              <a:rPr lang="en-GB" sz="4400" dirty="0" err="1" smtClean="0"/>
              <a:t>Panomime</a:t>
            </a:r>
            <a:endParaRPr lang="en-GB" sz="4400" dirty="0"/>
          </a:p>
          <a:p>
            <a:pPr marL="285750" indent="-285750">
              <a:buFont typeface="Arial" panose="020B0604020202020204" pitchFamily="34" charset="0"/>
              <a:buChar char="•"/>
            </a:pPr>
            <a:r>
              <a:rPr lang="en-GB" sz="4400" dirty="0" smtClean="0"/>
              <a:t>Seaside</a:t>
            </a:r>
            <a:endParaRPr lang="en-GB" sz="44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445" y="-55339"/>
            <a:ext cx="4237915" cy="1436915"/>
          </a:xfrm>
          <a:prstGeom prst="rect">
            <a:avLst/>
          </a:prstGeom>
        </p:spPr>
      </p:pic>
    </p:spTree>
    <p:extLst>
      <p:ext uri="{BB962C8B-B14F-4D97-AF65-F5344CB8AC3E}">
        <p14:creationId xmlns:p14="http://schemas.microsoft.com/office/powerpoint/2010/main" val="37417128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2589216" y="1072582"/>
            <a:ext cx="7617791" cy="769441"/>
          </a:xfrm>
          <a:prstGeom prst="rect">
            <a:avLst/>
          </a:prstGeom>
          <a:noFill/>
        </p:spPr>
        <p:txBody>
          <a:bodyPr wrap="none" rtlCol="0">
            <a:spAutoFit/>
          </a:bodyPr>
          <a:lstStyle/>
          <a:p>
            <a:r>
              <a:rPr lang="en-US" sz="4400" b="1" u="sng" dirty="0" smtClean="0">
                <a:solidFill>
                  <a:schemeClr val="bg1"/>
                </a:solidFill>
                <a:latin typeface="XCCW Joined 1a" panose="03050602040000000000" pitchFamily="66" charset="0"/>
                <a:cs typeface="Arial" panose="020B0604020202020204" pitchFamily="34" charset="0"/>
              </a:rPr>
              <a:t>Phonics Screening Retakes</a:t>
            </a:r>
            <a:endParaRPr lang="en-US" sz="4400" b="1" u="sng" dirty="0">
              <a:solidFill>
                <a:schemeClr val="bg1"/>
              </a:solidFill>
              <a:latin typeface="XCCW Joined 1a" panose="03050602040000000000" pitchFamily="66" charset="0"/>
              <a:cs typeface="Arial" panose="020B0604020202020204" pitchFamily="34" charset="0"/>
            </a:endParaRPr>
          </a:p>
        </p:txBody>
      </p:sp>
      <p:sp>
        <p:nvSpPr>
          <p:cNvPr id="6" name="Rectangle 5">
            <a:extLst>
              <a:ext uri="{FF2B5EF4-FFF2-40B4-BE49-F238E27FC236}">
                <a16:creationId xmlns:a16="http://schemas.microsoft.com/office/drawing/2014/main" id="{0360C0DA-5880-E34F-901E-2671EB964BAD}"/>
              </a:ext>
            </a:extLst>
          </p:cNvPr>
          <p:cNvSpPr/>
          <p:nvPr/>
        </p:nvSpPr>
        <p:spPr>
          <a:xfrm>
            <a:off x="1099944" y="2252217"/>
            <a:ext cx="5823371" cy="461665"/>
          </a:xfrm>
          <a:prstGeom prst="rect">
            <a:avLst/>
          </a:prstGeom>
        </p:spPr>
        <p:txBody>
          <a:bodyPr wrap="square">
            <a:spAutoFit/>
          </a:bodyPr>
          <a:lstStyle/>
          <a:p>
            <a:pPr fontAlgn="base"/>
            <a:endParaRPr lang="en-GB" sz="2400" dirty="0">
              <a:cs typeface="Arial" panose="020B0604020202020204" pitchFamily="34" charset="0"/>
            </a:endParaRPr>
          </a:p>
        </p:txBody>
      </p:sp>
      <p:sp>
        <p:nvSpPr>
          <p:cNvPr id="9" name="Rectangle 8">
            <a:extLst>
              <a:ext uri="{FF2B5EF4-FFF2-40B4-BE49-F238E27FC236}">
                <a16:creationId xmlns:a16="http://schemas.microsoft.com/office/drawing/2014/main" id="{7F991593-30CE-EE43-A443-C9A452F087A3}"/>
              </a:ext>
            </a:extLst>
          </p:cNvPr>
          <p:cNvSpPr/>
          <p:nvPr/>
        </p:nvSpPr>
        <p:spPr>
          <a:xfrm>
            <a:off x="999460" y="5370844"/>
            <a:ext cx="10797305" cy="646331"/>
          </a:xfrm>
          <a:prstGeom prst="rect">
            <a:avLst/>
          </a:prstGeom>
        </p:spPr>
        <p:txBody>
          <a:bodyPr wrap="square">
            <a:spAutoFit/>
          </a:bodyPr>
          <a:lstStyle/>
          <a:p>
            <a:r>
              <a:rPr lang="en-GB" dirty="0" smtClean="0">
                <a:latin typeface="Arial" panose="020B0604020202020204" pitchFamily="34" charset="0"/>
                <a:cs typeface="Arial" panose="020B0604020202020204" pitchFamily="34" charset="0"/>
              </a:rPr>
              <a:t>The children tha</a:t>
            </a:r>
            <a:r>
              <a:rPr lang="en-GB" dirty="0" smtClean="0">
                <a:latin typeface="Arial" panose="020B0604020202020204" pitchFamily="34" charset="0"/>
                <a:cs typeface="Arial" panose="020B0604020202020204" pitchFamily="34" charset="0"/>
              </a:rPr>
              <a:t>t are retaking the assessment will be doing so the week beginning Monday 14</a:t>
            </a:r>
            <a:r>
              <a:rPr lang="en-GB" baseline="30000" dirty="0" smtClean="0">
                <a:latin typeface="Arial" panose="020B0604020202020204" pitchFamily="34" charset="0"/>
                <a:cs typeface="Arial" panose="020B0604020202020204" pitchFamily="34" charset="0"/>
              </a:rPr>
              <a:t>th</a:t>
            </a:r>
            <a:r>
              <a:rPr lang="en-GB" dirty="0" smtClean="0">
                <a:latin typeface="Arial" panose="020B0604020202020204" pitchFamily="34" charset="0"/>
                <a:cs typeface="Arial" panose="020B0604020202020204" pitchFamily="34" charset="0"/>
              </a:rPr>
              <a:t> June 2027</a:t>
            </a:r>
            <a:endParaRPr lang="en-GB"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02" y="-42159"/>
            <a:ext cx="4237915" cy="1436915"/>
          </a:xfrm>
          <a:prstGeom prst="rect">
            <a:avLst/>
          </a:prstGeom>
        </p:spPr>
      </p:pic>
      <p:sp>
        <p:nvSpPr>
          <p:cNvPr id="2" name="Rectangle 1"/>
          <p:cNvSpPr/>
          <p:nvPr/>
        </p:nvSpPr>
        <p:spPr>
          <a:xfrm>
            <a:off x="924716" y="2261572"/>
            <a:ext cx="6096000" cy="2308324"/>
          </a:xfrm>
          <a:prstGeom prst="rect">
            <a:avLst/>
          </a:prstGeom>
        </p:spPr>
        <p:txBody>
          <a:bodyPr>
            <a:spAutoFit/>
          </a:bodyPr>
          <a:lstStyle/>
          <a:p>
            <a:r>
              <a:rPr lang="en-GB" dirty="0"/>
              <a:t>The </a:t>
            </a:r>
            <a:r>
              <a:rPr lang="en-GB" b="1" dirty="0"/>
              <a:t>Phonics Screening Check</a:t>
            </a:r>
            <a:endParaRPr lang="en-GB" dirty="0"/>
          </a:p>
          <a:p>
            <a:r>
              <a:rPr lang="en-GB" dirty="0"/>
              <a:t>is a statutory national assessment administered to </a:t>
            </a:r>
            <a:r>
              <a:rPr lang="en-GB" dirty="0"/>
              <a:t>Year 1 pupils</a:t>
            </a:r>
            <a:r>
              <a:rPr lang="en-GB" dirty="0"/>
              <a:t> (usually aged 6) in England to confirm they have learned phonic decoding to an age-appropriate </a:t>
            </a:r>
            <a:r>
              <a:rPr lang="en-GB" dirty="0" smtClean="0"/>
              <a:t>standard</a:t>
            </a:r>
          </a:p>
          <a:p>
            <a:endParaRPr lang="en-GB" dirty="0"/>
          </a:p>
          <a:p>
            <a:r>
              <a:rPr lang="en-GB" dirty="0" smtClean="0"/>
              <a:t>Year </a:t>
            </a:r>
            <a:r>
              <a:rPr lang="en-GB" dirty="0"/>
              <a:t>2 Retake: Children who miss the pass mark in Year 1 take the assessment again during the official check window in June of Year 2.</a:t>
            </a:r>
          </a:p>
        </p:txBody>
      </p:sp>
      <p:pic>
        <p:nvPicPr>
          <p:cNvPr id="1026" name="Picture 2" descr="Year 1 Phonics Screening – St Mary's RC Primary School, Batterse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9837" y="1861016"/>
            <a:ext cx="2640622" cy="3509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591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4345169" y="1165127"/>
            <a:ext cx="2781531"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Uniform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978" y="-31834"/>
            <a:ext cx="4237915" cy="143691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90" y="1630694"/>
            <a:ext cx="3486718" cy="4935821"/>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t="47921"/>
          <a:stretch/>
        </p:blipFill>
        <p:spPr>
          <a:xfrm>
            <a:off x="8326588" y="2312509"/>
            <a:ext cx="3849117" cy="3572189"/>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r="2034" b="58085"/>
          <a:stretch/>
        </p:blipFill>
        <p:spPr>
          <a:xfrm>
            <a:off x="4345169" y="2312509"/>
            <a:ext cx="3863758" cy="2945890"/>
          </a:xfrm>
          <a:prstGeom prst="rect">
            <a:avLst/>
          </a:prstGeom>
        </p:spPr>
      </p:pic>
    </p:spTree>
    <p:extLst>
      <p:ext uri="{BB962C8B-B14F-4D97-AF65-F5344CB8AC3E}">
        <p14:creationId xmlns:p14="http://schemas.microsoft.com/office/powerpoint/2010/main" val="382667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A5598-4D53-784E-90DB-188FD0C118C4}"/>
              </a:ext>
            </a:extLst>
          </p:cNvPr>
          <p:cNvSpPr/>
          <p:nvPr/>
        </p:nvSpPr>
        <p:spPr>
          <a:xfrm>
            <a:off x="860424" y="4284061"/>
            <a:ext cx="4505395" cy="1415772"/>
          </a:xfrm>
          <a:prstGeom prst="rect">
            <a:avLst/>
          </a:prstGeom>
        </p:spPr>
        <p:txBody>
          <a:bodyPr wrap="square">
            <a:spAutoFit/>
          </a:bodyPr>
          <a:lstStyle/>
          <a:p>
            <a:pPr fontAlgn="base"/>
            <a:r>
              <a:rPr lang="en-GB" b="1" dirty="0" smtClean="0">
                <a:solidFill>
                  <a:srgbClr val="C00000"/>
                </a:solidFill>
                <a:latin typeface="XCCW Joined 1a" panose="03050602040000000000" pitchFamily="66" charset="0"/>
                <a:cs typeface="Arial" panose="020B0604020202020204" pitchFamily="34" charset="0"/>
              </a:rPr>
              <a:t>‘The more I learn about the world in which I live, the closer I grow to God’</a:t>
            </a:r>
            <a:endParaRPr lang="en-GB" b="1" dirty="0">
              <a:solidFill>
                <a:srgbClr val="C00000"/>
              </a:solidFill>
              <a:latin typeface="XCCW Joined 1a" panose="03050602040000000000" pitchFamily="66"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p:txBody>
      </p:sp>
      <p:pic>
        <p:nvPicPr>
          <p:cNvPr id="5" name="Picture 4" descr="A picture containing dark, night sky&#10;&#10;Description automatically generated">
            <a:extLst>
              <a:ext uri="{FF2B5EF4-FFF2-40B4-BE49-F238E27FC236}">
                <a16:creationId xmlns:a16="http://schemas.microsoft.com/office/drawing/2014/main" id="{9D63F939-566A-2742-8B12-13A2A2179FA2}"/>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10587229" y="141781"/>
            <a:ext cx="1462991" cy="2268415"/>
          </a:xfrm>
          <a:prstGeom prst="rect">
            <a:avLst/>
          </a:prstGeom>
        </p:spPr>
      </p:pic>
      <p:sp>
        <p:nvSpPr>
          <p:cNvPr id="6" name="TextBox 5">
            <a:extLst>
              <a:ext uri="{FF2B5EF4-FFF2-40B4-BE49-F238E27FC236}">
                <a16:creationId xmlns:a16="http://schemas.microsoft.com/office/drawing/2014/main" id="{FD61D43C-A945-A64B-8992-7A1FC24B20CA}"/>
              </a:ext>
            </a:extLst>
          </p:cNvPr>
          <p:cNvSpPr txBox="1"/>
          <p:nvPr/>
        </p:nvSpPr>
        <p:spPr>
          <a:xfrm>
            <a:off x="718645" y="1271423"/>
            <a:ext cx="4764605" cy="2123658"/>
          </a:xfrm>
          <a:prstGeom prst="rect">
            <a:avLst/>
          </a:prstGeom>
          <a:noFill/>
        </p:spPr>
        <p:txBody>
          <a:bodyPr wrap="square" rtlCol="0">
            <a:spAutoFit/>
          </a:bodyPr>
          <a:lstStyle/>
          <a:p>
            <a:r>
              <a:rPr lang="en-US" sz="4400" b="1" u="sng" dirty="0">
                <a:solidFill>
                  <a:schemeClr val="bg1"/>
                </a:solidFill>
                <a:latin typeface="XCCW Joined 1a" panose="03050602040000000000" pitchFamily="66" charset="0"/>
                <a:cs typeface="Arial" panose="020B0604020202020204" pitchFamily="34" charset="0"/>
              </a:rPr>
              <a:t>School mission and values </a:t>
            </a:r>
          </a:p>
        </p:txBody>
      </p:sp>
      <p:sp>
        <p:nvSpPr>
          <p:cNvPr id="3" name="Rectangle 2"/>
          <p:cNvSpPr/>
          <p:nvPr/>
        </p:nvSpPr>
        <p:spPr>
          <a:xfrm>
            <a:off x="718645" y="6098419"/>
            <a:ext cx="11331575" cy="646331"/>
          </a:xfrm>
          <a:prstGeom prst="rect">
            <a:avLst/>
          </a:prstGeom>
          <a:ln>
            <a:solidFill>
              <a:schemeClr val="tx1"/>
            </a:solidFill>
          </a:ln>
        </p:spPr>
        <p:txBody>
          <a:bodyPr wrap="square">
            <a:spAutoFit/>
          </a:bodyPr>
          <a:lstStyle/>
          <a:p>
            <a:r>
              <a:rPr lang="en-US" dirty="0">
                <a:solidFill>
                  <a:schemeClr val="bg1"/>
                </a:solidFill>
              </a:rPr>
              <a:t>Prayers to reinforce at </a:t>
            </a:r>
            <a:r>
              <a:rPr lang="en-US" dirty="0" smtClean="0">
                <a:solidFill>
                  <a:schemeClr val="bg1"/>
                </a:solidFill>
              </a:rPr>
              <a:t>home: </a:t>
            </a:r>
            <a:endParaRPr lang="en-US" dirty="0">
              <a:solidFill>
                <a:schemeClr val="bg1"/>
              </a:solidFill>
            </a:endParaRPr>
          </a:p>
          <a:p>
            <a:r>
              <a:rPr lang="en-US" dirty="0">
                <a:solidFill>
                  <a:schemeClr val="bg1"/>
                </a:solidFill>
              </a:rPr>
              <a:t>Our Father, Hail Mary, Glory Be, responses and key prayers used in Mass (Gloria, Creed etc.)</a:t>
            </a:r>
          </a:p>
        </p:txBody>
      </p:sp>
      <p:sp>
        <p:nvSpPr>
          <p:cNvPr id="8" name="AutoShape 2" descr="Image pre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3484" y="1170878"/>
            <a:ext cx="4502445" cy="4817939"/>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8645" y="-113629"/>
            <a:ext cx="4237915" cy="1436915"/>
          </a:xfrm>
          <a:prstGeom prst="rect">
            <a:avLst/>
          </a:prstGeom>
        </p:spPr>
      </p:pic>
    </p:spTree>
    <p:extLst>
      <p:ext uri="{BB962C8B-B14F-4D97-AF65-F5344CB8AC3E}">
        <p14:creationId xmlns:p14="http://schemas.microsoft.com/office/powerpoint/2010/main" val="3104099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787400" y="3998101"/>
            <a:ext cx="11238328" cy="2739211"/>
          </a:xfrm>
          <a:prstGeom prst="rect">
            <a:avLst/>
          </a:prstGeom>
          <a:noFill/>
          <a:ln>
            <a:solidFill>
              <a:schemeClr val="tx1"/>
            </a:solidFill>
          </a:ln>
        </p:spPr>
        <p:txBody>
          <a:bodyPr wrap="squar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Upcoming Important Dates:</a:t>
            </a:r>
          </a:p>
          <a:p>
            <a:endParaRPr lang="en-US" sz="3200" b="1" u="sng" dirty="0">
              <a:cs typeface="Arial" panose="020B0604020202020204" pitchFamily="34" charset="0"/>
            </a:endParaRPr>
          </a:p>
          <a:p>
            <a:pPr marL="342900" indent="-342900">
              <a:buFontTx/>
              <a:buChar char="-"/>
            </a:pPr>
            <a:r>
              <a:rPr lang="en-US" sz="2800" dirty="0">
                <a:solidFill>
                  <a:schemeClr val="bg1"/>
                </a:solidFill>
                <a:cs typeface="Arial" panose="020B0604020202020204" pitchFamily="34" charset="0"/>
              </a:rPr>
              <a:t>Parent Consultation evenings – </a:t>
            </a:r>
            <a:r>
              <a:rPr lang="en-US" sz="2800" dirty="0" smtClean="0">
                <a:solidFill>
                  <a:schemeClr val="bg1"/>
                </a:solidFill>
                <a:cs typeface="Arial" panose="020B0604020202020204" pitchFamily="34" charset="0"/>
              </a:rPr>
              <a:t>Tuesday 13</a:t>
            </a:r>
            <a:r>
              <a:rPr lang="en-US" sz="2800" baseline="30000" dirty="0" smtClean="0">
                <a:solidFill>
                  <a:schemeClr val="bg1"/>
                </a:solidFill>
                <a:cs typeface="Arial" panose="020B0604020202020204" pitchFamily="34" charset="0"/>
              </a:rPr>
              <a:t>th</a:t>
            </a:r>
            <a:r>
              <a:rPr lang="en-US" sz="2800" dirty="0" smtClean="0">
                <a:solidFill>
                  <a:schemeClr val="bg1"/>
                </a:solidFill>
                <a:cs typeface="Arial" panose="020B0604020202020204" pitchFamily="34" charset="0"/>
              </a:rPr>
              <a:t> </a:t>
            </a:r>
            <a:r>
              <a:rPr lang="en-US" sz="2800" dirty="0" smtClean="0">
                <a:solidFill>
                  <a:schemeClr val="bg1"/>
                </a:solidFill>
                <a:cs typeface="Arial" panose="020B0604020202020204" pitchFamily="34" charset="0"/>
              </a:rPr>
              <a:t>Octobe</a:t>
            </a:r>
            <a:r>
              <a:rPr lang="en-US" sz="2800" dirty="0" smtClean="0">
                <a:solidFill>
                  <a:schemeClr val="bg1"/>
                </a:solidFill>
                <a:cs typeface="Arial" panose="020B0604020202020204" pitchFamily="34" charset="0"/>
              </a:rPr>
              <a:t>r </a:t>
            </a:r>
            <a:r>
              <a:rPr lang="en-US" sz="2800" dirty="0" smtClean="0">
                <a:solidFill>
                  <a:schemeClr val="bg1"/>
                </a:solidFill>
                <a:cs typeface="Arial" panose="020B0604020202020204" pitchFamily="34" charset="0"/>
              </a:rPr>
              <a:t>and Wednesday 14</a:t>
            </a:r>
            <a:r>
              <a:rPr lang="en-US" sz="2800" baseline="30000" dirty="0" smtClean="0">
                <a:solidFill>
                  <a:schemeClr val="bg1"/>
                </a:solidFill>
                <a:cs typeface="Arial" panose="020B0604020202020204" pitchFamily="34" charset="0"/>
              </a:rPr>
              <a:t>th</a:t>
            </a:r>
            <a:r>
              <a:rPr lang="en-US" sz="2800" dirty="0" smtClean="0">
                <a:solidFill>
                  <a:schemeClr val="bg1"/>
                </a:solidFill>
                <a:cs typeface="Arial" panose="020B0604020202020204" pitchFamily="34" charset="0"/>
              </a:rPr>
              <a:t> </a:t>
            </a:r>
            <a:r>
              <a:rPr lang="en-US" sz="2800" dirty="0" smtClean="0">
                <a:solidFill>
                  <a:schemeClr val="bg1"/>
                </a:solidFill>
                <a:cs typeface="Arial" panose="020B0604020202020204" pitchFamily="34" charset="0"/>
              </a:rPr>
              <a:t>October</a:t>
            </a:r>
            <a:endParaRPr lang="en-US" sz="2800" dirty="0">
              <a:solidFill>
                <a:schemeClr val="bg1"/>
              </a:solidFill>
              <a:cs typeface="Arial" panose="020B0604020202020204" pitchFamily="34" charset="0"/>
            </a:endParaRPr>
          </a:p>
          <a:p>
            <a:pPr marL="342900" indent="-342900">
              <a:buFontTx/>
              <a:buChar char="-"/>
            </a:pPr>
            <a:endParaRPr lang="en-US" sz="2800" dirty="0">
              <a:solidFill>
                <a:schemeClr val="bg1"/>
              </a:solidFill>
              <a:cs typeface="Arial" panose="020B0604020202020204" pitchFamily="34" charset="0"/>
            </a:endParaRPr>
          </a:p>
          <a:p>
            <a:pPr marL="342900" indent="-342900">
              <a:buFontTx/>
              <a:buChar char="-"/>
            </a:pPr>
            <a:r>
              <a:rPr lang="en-US" sz="2800" dirty="0">
                <a:solidFill>
                  <a:schemeClr val="bg1"/>
                </a:solidFill>
                <a:cs typeface="Arial" panose="020B0604020202020204" pitchFamily="34" charset="0"/>
              </a:rPr>
              <a:t>Learning Showcase – </a:t>
            </a:r>
            <a:r>
              <a:rPr lang="en-US" sz="2800" dirty="0" smtClean="0">
                <a:solidFill>
                  <a:schemeClr val="bg1"/>
                </a:solidFill>
                <a:cs typeface="Arial" panose="020B0604020202020204" pitchFamily="34" charset="0"/>
              </a:rPr>
              <a:t>Wednesday 21</a:t>
            </a:r>
            <a:r>
              <a:rPr lang="en-US" sz="2800" baseline="30000" dirty="0" smtClean="0">
                <a:solidFill>
                  <a:schemeClr val="bg1"/>
                </a:solidFill>
                <a:cs typeface="Arial" panose="020B0604020202020204" pitchFamily="34" charset="0"/>
              </a:rPr>
              <a:t>st</a:t>
            </a:r>
            <a:r>
              <a:rPr lang="en-US" sz="2800" dirty="0" smtClean="0">
                <a:solidFill>
                  <a:schemeClr val="bg1"/>
                </a:solidFill>
                <a:cs typeface="Arial" panose="020B0604020202020204" pitchFamily="34" charset="0"/>
              </a:rPr>
              <a:t> October</a:t>
            </a:r>
            <a:endParaRPr lang="en-US" sz="2800" dirty="0">
              <a:solidFill>
                <a:schemeClr val="bg1"/>
              </a:solidFill>
              <a:cs typeface="Arial" panose="020B0604020202020204" pitchFamily="34" charset="0"/>
            </a:endParaRPr>
          </a:p>
        </p:txBody>
      </p:sp>
      <p:sp>
        <p:nvSpPr>
          <p:cNvPr id="5" name="TextBox 4">
            <a:extLst>
              <a:ext uri="{FF2B5EF4-FFF2-40B4-BE49-F238E27FC236}">
                <a16:creationId xmlns:a16="http://schemas.microsoft.com/office/drawing/2014/main" id="{5FE2C207-F54A-E949-AFBC-B19444097428}"/>
              </a:ext>
            </a:extLst>
          </p:cNvPr>
          <p:cNvSpPr txBox="1"/>
          <p:nvPr/>
        </p:nvSpPr>
        <p:spPr>
          <a:xfrm>
            <a:off x="985282" y="1060392"/>
            <a:ext cx="11040446" cy="2677656"/>
          </a:xfrm>
          <a:prstGeom prst="rect">
            <a:avLst/>
          </a:prstGeom>
          <a:noFill/>
        </p:spPr>
        <p:txBody>
          <a:bodyPr wrap="squar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How to get in contact</a:t>
            </a:r>
            <a:r>
              <a:rPr lang="en-US" sz="2800" b="1" u="sng" dirty="0" smtClean="0">
                <a:solidFill>
                  <a:schemeClr val="bg1"/>
                </a:solidFill>
                <a:latin typeface="XCCW Joined 1a" panose="03050602040000000000" pitchFamily="66" charset="0"/>
                <a:cs typeface="Arial" panose="020B0604020202020204" pitchFamily="34" charset="0"/>
              </a:rPr>
              <a:t>:</a:t>
            </a:r>
            <a:endParaRPr lang="en-US" sz="2800" dirty="0">
              <a:cs typeface="Arial" panose="020B0604020202020204" pitchFamily="34" charset="0"/>
            </a:endParaRPr>
          </a:p>
          <a:p>
            <a:r>
              <a:rPr lang="en-US" sz="2800" b="1" dirty="0">
                <a:cs typeface="Arial" panose="020B0604020202020204" pitchFamily="34" charset="0"/>
              </a:rPr>
              <a:t>Email</a:t>
            </a:r>
            <a:r>
              <a:rPr lang="en-US" sz="2800" dirty="0">
                <a:cs typeface="Arial" panose="020B0604020202020204" pitchFamily="34" charset="0"/>
              </a:rPr>
              <a:t> - </a:t>
            </a:r>
            <a:r>
              <a:rPr lang="en-US" sz="2800" b="1" dirty="0" smtClean="0">
                <a:solidFill>
                  <a:srgbClr val="FF0000"/>
                </a:solidFill>
                <a:cs typeface="Arial" panose="020B0604020202020204" pitchFamily="34" charset="0"/>
              </a:rPr>
              <a:t>admin@albertthegreat.herts.sch.uk</a:t>
            </a:r>
            <a:endParaRPr lang="en-US" sz="2800" b="1" dirty="0">
              <a:solidFill>
                <a:srgbClr val="FF0000"/>
              </a:solidFill>
              <a:cs typeface="Arial" panose="020B0604020202020204" pitchFamily="34" charset="0"/>
              <a:sym typeface="Wingdings" pitchFamily="2" charset="2"/>
            </a:endParaRPr>
          </a:p>
          <a:p>
            <a:endParaRPr lang="en-US" sz="2800" dirty="0">
              <a:cs typeface="Arial" panose="020B0604020202020204" pitchFamily="34" charset="0"/>
              <a:sym typeface="Wingdings" pitchFamily="2" charset="2"/>
            </a:endParaRPr>
          </a:p>
          <a:p>
            <a:r>
              <a:rPr lang="en-US" sz="2800" b="1" dirty="0" smtClean="0">
                <a:cs typeface="Arial" panose="020B0604020202020204" pitchFamily="34" charset="0"/>
                <a:sym typeface="Wingdings" pitchFamily="2" charset="2"/>
              </a:rPr>
              <a:t>Class Dojo </a:t>
            </a:r>
            <a:r>
              <a:rPr lang="en-US" sz="2800" dirty="0">
                <a:cs typeface="Arial" panose="020B0604020202020204" pitchFamily="34" charset="0"/>
                <a:sym typeface="Wingdings" pitchFamily="2" charset="2"/>
              </a:rPr>
              <a:t>– General information, badges and achievements etc.</a:t>
            </a:r>
          </a:p>
          <a:p>
            <a:endParaRPr lang="en-US" sz="2800" dirty="0">
              <a:cs typeface="Arial" panose="020B0604020202020204" pitchFamily="34" charset="0"/>
              <a:sym typeface="Wingdings" pitchFamily="2" charset="2"/>
            </a:endParaRPr>
          </a:p>
          <a:p>
            <a:r>
              <a:rPr lang="en-US" sz="2800" b="1" dirty="0">
                <a:cs typeface="Arial" panose="020B0604020202020204" pitchFamily="34" charset="0"/>
                <a:sym typeface="Wingdings" pitchFamily="2" charset="2"/>
              </a:rPr>
              <a:t>Drop off/pick up times</a:t>
            </a:r>
            <a:endParaRPr lang="en-US" sz="2800" dirty="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29" y="-115557"/>
            <a:ext cx="4237915" cy="1436915"/>
          </a:xfrm>
          <a:prstGeom prst="rect">
            <a:avLst/>
          </a:prstGeom>
        </p:spPr>
      </p:pic>
    </p:spTree>
    <p:extLst>
      <p:ext uri="{BB962C8B-B14F-4D97-AF65-F5344CB8AC3E}">
        <p14:creationId xmlns:p14="http://schemas.microsoft.com/office/powerpoint/2010/main" val="1831626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563596" y="1581289"/>
            <a:ext cx="6866282" cy="3416320"/>
          </a:xfrm>
          <a:prstGeom prst="rect">
            <a:avLst/>
          </a:prstGeom>
          <a:noFill/>
        </p:spPr>
        <p:txBody>
          <a:bodyPr wrap="square" rtlCol="0">
            <a:spAutoFit/>
          </a:bodyPr>
          <a:lstStyle/>
          <a:p>
            <a:pPr algn="ctr"/>
            <a:r>
              <a:rPr lang="en-US" sz="3600" b="1" dirty="0">
                <a:solidFill>
                  <a:schemeClr val="bg1"/>
                </a:solidFill>
                <a:latin typeface="XCCW Joined 1a" panose="03050602040000000000" pitchFamily="66" charset="0"/>
                <a:cs typeface="Arial" panose="020B0604020202020204" pitchFamily="34" charset="0"/>
              </a:rPr>
              <a:t>Questions?</a:t>
            </a: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a:p>
            <a:pPr algn="ctr"/>
            <a:r>
              <a:rPr lang="en-US" sz="3600" dirty="0">
                <a:solidFill>
                  <a:schemeClr val="bg1"/>
                </a:solidFill>
                <a:latin typeface="XCCW Joined 1a" panose="03050602040000000000" pitchFamily="66" charset="0"/>
                <a:cs typeface="Arial" panose="020B0604020202020204" pitchFamily="34" charset="0"/>
              </a:rPr>
              <a:t>Feel free to ask now or speak to me afterwards</a:t>
            </a:r>
          </a:p>
          <a:p>
            <a:pPr algn="ct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A244A6D-6EC2-4E4D-A0C8-4E7593B8E24B}"/>
              </a:ext>
            </a:extLst>
          </p:cNvPr>
          <p:cNvPicPr>
            <a:picLocks noChangeAspect="1"/>
          </p:cNvPicPr>
          <p:nvPr/>
        </p:nvPicPr>
        <p:blipFill>
          <a:blip r:embed="rId3">
            <a:duotone>
              <a:prstClr val="black"/>
              <a:srgbClr val="FA0000">
                <a:tint val="45000"/>
                <a:satMod val="400000"/>
              </a:srgbClr>
            </a:duotone>
            <a:extLst>
              <a:ext uri="{837473B0-CC2E-450A-ABE3-18F120FF3D39}">
                <a1611:picAttrSrcUrl xmlns:a1611="http://schemas.microsoft.com/office/drawing/2016/11/main" xmlns="" r:id="rId4"/>
              </a:ext>
            </a:extLst>
          </a:blip>
          <a:stretch>
            <a:fillRect/>
          </a:stretch>
        </p:blipFill>
        <p:spPr>
          <a:xfrm>
            <a:off x="4444947" y="5129515"/>
            <a:ext cx="2634283" cy="13829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624" y="0"/>
            <a:ext cx="4237915" cy="1436915"/>
          </a:xfrm>
          <a:prstGeom prst="rect">
            <a:avLst/>
          </a:prstGeom>
        </p:spPr>
      </p:pic>
    </p:spTree>
    <p:extLst>
      <p:ext uri="{BB962C8B-B14F-4D97-AF65-F5344CB8AC3E}">
        <p14:creationId xmlns:p14="http://schemas.microsoft.com/office/powerpoint/2010/main" val="933895743"/>
      </p:ext>
    </p:extLst>
  </p:cSld>
  <p:clrMapOvr>
    <a:masterClrMapping/>
  </p:clrMapOvr>
</p:sld>
</file>

<file path=ppt/theme/theme1.xml><?xml version="1.0" encoding="utf-8"?>
<a:theme xmlns:a="http://schemas.openxmlformats.org/drawingml/2006/main" name="Crop">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400F52EF2E2E4EA2E7AD10528A2868" ma:contentTypeVersion="11" ma:contentTypeDescription="Create a new document." ma:contentTypeScope="" ma:versionID="43d0fca32a258a6183649195b6957799">
  <xsd:schema xmlns:xsd="http://www.w3.org/2001/XMLSchema" xmlns:xs="http://www.w3.org/2001/XMLSchema" xmlns:p="http://schemas.microsoft.com/office/2006/metadata/properties" xmlns:ns2="54de7868-9f28-4787-8e5d-152138b109bb" xmlns:ns3="fd30ae77-ff54-46b1-bce1-e7c3c6033b34" targetNamespace="http://schemas.microsoft.com/office/2006/metadata/properties" ma:root="true" ma:fieldsID="822daf45bfee9bb3e08ba64dd26f64e8" ns2:_="" ns3:_="">
    <xsd:import namespace="54de7868-9f28-4787-8e5d-152138b109bb"/>
    <xsd:import namespace="fd30ae77-ff54-46b1-bce1-e7c3c6033b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de7868-9f28-4787-8e5d-152138b109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4db6c2b-1d60-4e17-aa9e-0180e2e79bd6"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30ae77-ff54-46b1-bce1-e7c3c6033b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179f503-9288-4b29-9c5b-cdb5d343671c}" ma:internalName="TaxCatchAll" ma:showField="CatchAllData" ma:web="fd30ae77-ff54-46b1-bce1-e7c3c6033b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d30ae77-ff54-46b1-bce1-e7c3c6033b34" xsi:nil="true"/>
    <lcf76f155ced4ddcb4097134ff3c332f xmlns="54de7868-9f28-4787-8e5d-152138b109b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F5BD194-8788-4E90-B62A-612806957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de7868-9f28-4787-8e5d-152138b109bb"/>
    <ds:schemaRef ds:uri="fd30ae77-ff54-46b1-bce1-e7c3c6033b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35EED5-EDDB-4AA3-A402-628466DE99AD}">
  <ds:schemaRefs>
    <ds:schemaRef ds:uri="http://schemas.microsoft.com/sharepoint/v3/contenttype/forms"/>
  </ds:schemaRefs>
</ds:datastoreItem>
</file>

<file path=customXml/itemProps3.xml><?xml version="1.0" encoding="utf-8"?>
<ds:datastoreItem xmlns:ds="http://schemas.openxmlformats.org/officeDocument/2006/customXml" ds:itemID="{574D92EB-4260-4C4A-8AAE-B60FA9E74099}">
  <ds:schemaRefs>
    <ds:schemaRef ds:uri="http://schemas.microsoft.com/office/2006/documentManagement/types"/>
    <ds:schemaRef ds:uri="http://purl.org/dc/elements/1.1/"/>
    <ds:schemaRef ds:uri="fd30ae77-ff54-46b1-bce1-e7c3c6033b34"/>
    <ds:schemaRef ds:uri="54de7868-9f28-4787-8e5d-152138b109bb"/>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Crop</Template>
  <TotalTime>1820</TotalTime>
  <Words>955</Words>
  <Application>Microsoft Office PowerPoint</Application>
  <PresentationFormat>Widescreen</PresentationFormat>
  <Paragraphs>184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Franklin Gothic Book</vt:lpstr>
      <vt:lpstr>Wingdings</vt:lpstr>
      <vt:lpstr>XCCW Joined 1a</vt: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 Lally</dc:creator>
  <cp:lastModifiedBy>Siobhan Wallek</cp:lastModifiedBy>
  <cp:revision>62</cp:revision>
  <cp:lastPrinted>2021-09-15T15:39:33Z</cp:lastPrinted>
  <dcterms:created xsi:type="dcterms:W3CDTF">2021-09-12T15:38:16Z</dcterms:created>
  <dcterms:modified xsi:type="dcterms:W3CDTF">2026-09-07T14:23:40Z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0x010100DA400F52EF2E2E4EA2E7AD10528A2868</vt:lpwstr>
  </property>
</Properties>
</file>