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259" r:id="rId3"/>
    <p:sldId id="272" r:id="rId4"/>
    <p:sldId id="264" r:id="rId5"/>
    <p:sldId id="261" r:id="rId6"/>
    <p:sldId id="258" r:id="rId7"/>
    <p:sldId id="267" r:id="rId8"/>
    <p:sldId id="274" r:id="rId9"/>
    <p:sldId id="275" r:id="rId10"/>
    <p:sldId id="260" r:id="rId11"/>
    <p:sldId id="273" r:id="rId1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000"/>
    <a:srgbClr val="E85C40"/>
    <a:srgbClr val="F9D6D3"/>
    <a:srgbClr val="EC7C66"/>
    <a:srgbClr val="F19F8F"/>
    <a:srgbClr val="EEACAF"/>
    <a:srgbClr val="C1272D"/>
    <a:srgbClr val="FF7C80"/>
    <a:srgbClr val="FF9999"/>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C3B836-4FA3-2844-25DB-474F93B32B59}" v="2" dt="2024-09-04T13:10:12.9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74079" autoAdjust="0"/>
  </p:normalViewPr>
  <p:slideViewPr>
    <p:cSldViewPr snapToGrid="0" snapToObjects="1">
      <p:cViewPr varScale="1">
        <p:scale>
          <a:sx n="87" d="100"/>
          <a:sy n="87" d="100"/>
        </p:scale>
        <p:origin x="5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26"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n Lally" userId="db6b1272-d799-43c4-bee7-aafbc194c77f" providerId="ADAL" clId="{DE21D9AB-F5DC-AD46-9E74-20979E11E74F}"/>
    <pc:docChg chg="custSel modSld">
      <pc:chgData name="Marian Lally" userId="db6b1272-d799-43c4-bee7-aafbc194c77f" providerId="ADAL" clId="{DE21D9AB-F5DC-AD46-9E74-20979E11E74F}" dt="2022-09-14T16:51:14.187" v="650" actId="20577"/>
      <pc:docMkLst>
        <pc:docMk/>
      </pc:docMkLst>
      <pc:sldChg chg="modSp mod">
        <pc:chgData name="Marian Lally" userId="db6b1272-d799-43c4-bee7-aafbc194c77f" providerId="ADAL" clId="{DE21D9AB-F5DC-AD46-9E74-20979E11E74F}" dt="2022-09-14T15:27:51.095" v="181" actId="20577"/>
        <pc:sldMkLst>
          <pc:docMk/>
          <pc:sldMk cId="3577401562" sldId="259"/>
        </pc:sldMkLst>
        <pc:graphicFrameChg chg="mod modGraphic">
          <ac:chgData name="Marian Lally" userId="db6b1272-d799-43c4-bee7-aafbc194c77f" providerId="ADAL" clId="{DE21D9AB-F5DC-AD46-9E74-20979E11E74F}" dt="2022-09-14T15:27:51.095" v="181" actId="20577"/>
          <ac:graphicFrameMkLst>
            <pc:docMk/>
            <pc:sldMk cId="3577401562" sldId="259"/>
            <ac:graphicFrameMk id="2" creationId="{0F175D01-8BC5-4E4F-8B54-0CC46130D783}"/>
          </ac:graphicFrameMkLst>
        </pc:graphicFrameChg>
      </pc:sldChg>
      <pc:sldChg chg="modSp mod">
        <pc:chgData name="Marian Lally" userId="db6b1272-d799-43c4-bee7-aafbc194c77f" providerId="ADAL" clId="{DE21D9AB-F5DC-AD46-9E74-20979E11E74F}" dt="2022-09-14T15:31:44.850" v="401" actId="20577"/>
        <pc:sldMkLst>
          <pc:docMk/>
          <pc:sldMk cId="2575174031" sldId="260"/>
        </pc:sldMkLst>
        <pc:spChg chg="mod">
          <ac:chgData name="Marian Lally" userId="db6b1272-d799-43c4-bee7-aafbc194c77f" providerId="ADAL" clId="{DE21D9AB-F5DC-AD46-9E74-20979E11E74F}" dt="2022-09-14T15:31:44.850" v="401" actId="20577"/>
          <ac:spMkLst>
            <pc:docMk/>
            <pc:sldMk cId="2575174031" sldId="260"/>
            <ac:spMk id="2" creationId="{5FE2C207-F54A-E949-AFBC-B19444097428}"/>
          </ac:spMkLst>
        </pc:spChg>
      </pc:sldChg>
      <pc:sldChg chg="addSp modSp mod">
        <pc:chgData name="Marian Lally" userId="db6b1272-d799-43c4-bee7-aafbc194c77f" providerId="ADAL" clId="{DE21D9AB-F5DC-AD46-9E74-20979E11E74F}" dt="2022-09-14T16:51:14.187" v="650" actId="20577"/>
        <pc:sldMkLst>
          <pc:docMk/>
          <pc:sldMk cId="1061913860" sldId="261"/>
        </pc:sldMkLst>
        <pc:spChg chg="mod">
          <ac:chgData name="Marian Lally" userId="db6b1272-d799-43c4-bee7-aafbc194c77f" providerId="ADAL" clId="{DE21D9AB-F5DC-AD46-9E74-20979E11E74F}" dt="2022-09-14T16:51:14.187" v="650" actId="20577"/>
          <ac:spMkLst>
            <pc:docMk/>
            <pc:sldMk cId="1061913860" sldId="261"/>
            <ac:spMk id="2" creationId="{DC614C7F-9EA3-9947-8656-42BB5ACEAE00}"/>
          </ac:spMkLst>
        </pc:spChg>
        <pc:spChg chg="add mod">
          <ac:chgData name="Marian Lally" userId="db6b1272-d799-43c4-bee7-aafbc194c77f" providerId="ADAL" clId="{DE21D9AB-F5DC-AD46-9E74-20979E11E74F}" dt="2022-09-14T16:51:04.790" v="643" actId="208"/>
          <ac:spMkLst>
            <pc:docMk/>
            <pc:sldMk cId="1061913860" sldId="261"/>
            <ac:spMk id="4" creationId="{F303B997-0CD4-0607-6F5D-B707048476F6}"/>
          </ac:spMkLst>
        </pc:spChg>
      </pc:sldChg>
      <pc:sldChg chg="modSp mod">
        <pc:chgData name="Marian Lally" userId="db6b1272-d799-43c4-bee7-aafbc194c77f" providerId="ADAL" clId="{DE21D9AB-F5DC-AD46-9E74-20979E11E74F}" dt="2022-09-14T16:49:32.979" v="555" actId="20577"/>
        <pc:sldMkLst>
          <pc:docMk/>
          <pc:sldMk cId="3769873419" sldId="262"/>
        </pc:sldMkLst>
        <pc:spChg chg="mod">
          <ac:chgData name="Marian Lally" userId="db6b1272-d799-43c4-bee7-aafbc194c77f" providerId="ADAL" clId="{DE21D9AB-F5DC-AD46-9E74-20979E11E74F}" dt="2022-09-14T16:49:32.979" v="555" actId="20577"/>
          <ac:spMkLst>
            <pc:docMk/>
            <pc:sldMk cId="3769873419" sldId="262"/>
            <ac:spMk id="2" creationId="{A47931AF-F60D-AB42-9AA6-BAF50F663BBF}"/>
          </ac:spMkLst>
        </pc:spChg>
      </pc:sldChg>
      <pc:sldChg chg="modSp mod">
        <pc:chgData name="Marian Lally" userId="db6b1272-d799-43c4-bee7-aafbc194c77f" providerId="ADAL" clId="{DE21D9AB-F5DC-AD46-9E74-20979E11E74F}" dt="2022-09-14T15:33:06.223" v="512" actId="115"/>
        <pc:sldMkLst>
          <pc:docMk/>
          <pc:sldMk cId="2405377723" sldId="264"/>
        </pc:sldMkLst>
        <pc:spChg chg="mod">
          <ac:chgData name="Marian Lally" userId="db6b1272-d799-43c4-bee7-aafbc194c77f" providerId="ADAL" clId="{DE21D9AB-F5DC-AD46-9E74-20979E11E74F}" dt="2022-09-14T15:33:06.223" v="512" actId="115"/>
          <ac:spMkLst>
            <pc:docMk/>
            <pc:sldMk cId="2405377723" sldId="264"/>
            <ac:spMk id="2" creationId="{320E3164-B742-6D49-87A8-C1493AD90E6B}"/>
          </ac:spMkLst>
        </pc:spChg>
      </pc:sldChg>
      <pc:sldChg chg="modSp mod">
        <pc:chgData name="Marian Lally" userId="db6b1272-d799-43c4-bee7-aafbc194c77f" providerId="ADAL" clId="{DE21D9AB-F5DC-AD46-9E74-20979E11E74F}" dt="2022-09-14T15:31:56.788" v="402" actId="1076"/>
        <pc:sldMkLst>
          <pc:docMk/>
          <pc:sldMk cId="933895743" sldId="266"/>
        </pc:sldMkLst>
        <pc:spChg chg="mod">
          <ac:chgData name="Marian Lally" userId="db6b1272-d799-43c4-bee7-aafbc194c77f" providerId="ADAL" clId="{DE21D9AB-F5DC-AD46-9E74-20979E11E74F}" dt="2022-09-14T15:31:56.788" v="402" actId="1076"/>
          <ac:spMkLst>
            <pc:docMk/>
            <pc:sldMk cId="933895743" sldId="266"/>
            <ac:spMk id="2" creationId="{5FE2C207-F54A-E949-AFBC-B19444097428}"/>
          </ac:spMkLst>
        </pc:spChg>
      </pc:sldChg>
      <pc:sldChg chg="modSp mod">
        <pc:chgData name="Marian Lally" userId="db6b1272-d799-43c4-bee7-aafbc194c77f" providerId="ADAL" clId="{DE21D9AB-F5DC-AD46-9E74-20979E11E74F}" dt="2022-09-14T15:30:33.528" v="393" actId="20577"/>
        <pc:sldMkLst>
          <pc:docMk/>
          <pc:sldMk cId="200482873" sldId="267"/>
        </pc:sldMkLst>
        <pc:spChg chg="mod">
          <ac:chgData name="Marian Lally" userId="db6b1272-d799-43c4-bee7-aafbc194c77f" providerId="ADAL" clId="{DE21D9AB-F5DC-AD46-9E74-20979E11E74F}" dt="2022-09-14T15:30:33.528" v="393" actId="20577"/>
          <ac:spMkLst>
            <pc:docMk/>
            <pc:sldMk cId="200482873" sldId="267"/>
            <ac:spMk id="3" creationId="{0360C0DA-5880-E34F-901E-2671EB964BAD}"/>
          </ac:spMkLst>
        </pc:spChg>
      </pc:sldChg>
    </pc:docChg>
  </pc:docChgLst>
  <pc:docChgLst>
    <pc:chgData name="Marian Lally" userId="db6b1272-d799-43c4-bee7-aafbc194c77f" providerId="ADAL" clId="{54EB6F8B-F226-0349-B045-D4B3586770D5}"/>
    <pc:docChg chg="undo custSel addSld modSld">
      <pc:chgData name="Marian Lally" userId="db6b1272-d799-43c4-bee7-aafbc194c77f" providerId="ADAL" clId="{54EB6F8B-F226-0349-B045-D4B3586770D5}" dt="2021-09-12T20:42:43.777" v="723" actId="20577"/>
      <pc:docMkLst>
        <pc:docMk/>
      </pc:docMkLst>
      <pc:sldChg chg="addSp modSp mod">
        <pc:chgData name="Marian Lally" userId="db6b1272-d799-43c4-bee7-aafbc194c77f" providerId="ADAL" clId="{54EB6F8B-F226-0349-B045-D4B3586770D5}" dt="2021-09-12T20:38:45.847" v="608" actId="115"/>
        <pc:sldMkLst>
          <pc:docMk/>
          <pc:sldMk cId="3745651723" sldId="257"/>
        </pc:sldMkLst>
        <pc:spChg chg="add mod">
          <ac:chgData name="Marian Lally" userId="db6b1272-d799-43c4-bee7-aafbc194c77f" providerId="ADAL" clId="{54EB6F8B-F226-0349-B045-D4B3586770D5}" dt="2021-09-12T20:38:45.847" v="608" actId="115"/>
          <ac:spMkLst>
            <pc:docMk/>
            <pc:sldMk cId="3745651723" sldId="257"/>
            <ac:spMk id="4" creationId="{B3C0E3E2-8B78-D341-ABE6-6EA044A5495F}"/>
          </ac:spMkLst>
        </pc:spChg>
        <pc:picChg chg="mod modCrop">
          <ac:chgData name="Marian Lally" userId="db6b1272-d799-43c4-bee7-aafbc194c77f" providerId="ADAL" clId="{54EB6F8B-F226-0349-B045-D4B3586770D5}" dt="2021-09-12T20:38:17.603" v="564" actId="14100"/>
          <ac:picMkLst>
            <pc:docMk/>
            <pc:sldMk cId="3745651723" sldId="257"/>
            <ac:picMk id="3" creationId="{6A3DC034-018B-9A4E-8EAC-AA40D63EB453}"/>
          </ac:picMkLst>
        </pc:picChg>
      </pc:sldChg>
      <pc:sldChg chg="addSp delSp modSp mod">
        <pc:chgData name="Marian Lally" userId="db6b1272-d799-43c4-bee7-aafbc194c77f" providerId="ADAL" clId="{54EB6F8B-F226-0349-B045-D4B3586770D5}" dt="2021-09-12T17:24:53.025" v="62" actId="403"/>
        <pc:sldMkLst>
          <pc:docMk/>
          <pc:sldMk cId="3754008888" sldId="258"/>
        </pc:sldMkLst>
        <pc:spChg chg="del">
          <ac:chgData name="Marian Lally" userId="db6b1272-d799-43c4-bee7-aafbc194c77f" providerId="ADAL" clId="{54EB6F8B-F226-0349-B045-D4B3586770D5}" dt="2021-09-12T17:22:44.029" v="0" actId="478"/>
          <ac:spMkLst>
            <pc:docMk/>
            <pc:sldMk cId="3754008888" sldId="258"/>
            <ac:spMk id="3" creationId="{94C35DB6-71F1-324F-9578-8DB77A96D4D3}"/>
          </ac:spMkLst>
        </pc:spChg>
        <pc:spChg chg="add mod">
          <ac:chgData name="Marian Lally" userId="db6b1272-d799-43c4-bee7-aafbc194c77f" providerId="ADAL" clId="{54EB6F8B-F226-0349-B045-D4B3586770D5}" dt="2021-09-12T17:24:53.025" v="62" actId="403"/>
          <ac:spMkLst>
            <pc:docMk/>
            <pc:sldMk cId="3754008888" sldId="258"/>
            <ac:spMk id="6" creationId="{FD841DFB-D5A8-604C-915F-5843040ED7EF}"/>
          </ac:spMkLst>
        </pc:spChg>
        <pc:picChg chg="mod">
          <ac:chgData name="Marian Lally" userId="db6b1272-d799-43c4-bee7-aafbc194c77f" providerId="ADAL" clId="{54EB6F8B-F226-0349-B045-D4B3586770D5}" dt="2021-09-12T17:24:23.886" v="8" actId="1076"/>
          <ac:picMkLst>
            <pc:docMk/>
            <pc:sldMk cId="3754008888" sldId="258"/>
            <ac:picMk id="2" creationId="{057C8AAB-16CC-EF41-B1EE-DA7657C2D179}"/>
          </ac:picMkLst>
        </pc:picChg>
        <pc:picChg chg="add mod">
          <ac:chgData name="Marian Lally" userId="db6b1272-d799-43c4-bee7-aafbc194c77f" providerId="ADAL" clId="{54EB6F8B-F226-0349-B045-D4B3586770D5}" dt="2021-09-12T17:24:20.474" v="6" actId="1076"/>
          <ac:picMkLst>
            <pc:docMk/>
            <pc:sldMk cId="3754008888" sldId="258"/>
            <ac:picMk id="5" creationId="{23A7529E-6211-3E4A-BDB2-190237116B72}"/>
          </ac:picMkLst>
        </pc:picChg>
      </pc:sldChg>
      <pc:sldChg chg="addSp modSp mod">
        <pc:chgData name="Marian Lally" userId="db6b1272-d799-43c4-bee7-aafbc194c77f" providerId="ADAL" clId="{54EB6F8B-F226-0349-B045-D4B3586770D5}" dt="2021-09-12T20:42:43.777" v="723" actId="20577"/>
        <pc:sldMkLst>
          <pc:docMk/>
          <pc:sldMk cId="3577401562" sldId="259"/>
        </pc:sldMkLst>
        <pc:spChg chg="add mod">
          <ac:chgData name="Marian Lally" userId="db6b1272-d799-43c4-bee7-aafbc194c77f" providerId="ADAL" clId="{54EB6F8B-F226-0349-B045-D4B3586770D5}" dt="2021-09-12T17:34:49.333" v="375" actId="1076"/>
          <ac:spMkLst>
            <pc:docMk/>
            <pc:sldMk cId="3577401562" sldId="259"/>
            <ac:spMk id="5" creationId="{FD61D43C-A945-A64B-8992-7A1FC24B20CA}"/>
          </ac:spMkLst>
        </pc:spChg>
        <pc:graphicFrameChg chg="mod modGraphic">
          <ac:chgData name="Marian Lally" userId="db6b1272-d799-43c4-bee7-aafbc194c77f" providerId="ADAL" clId="{54EB6F8B-F226-0349-B045-D4B3586770D5}" dt="2021-09-12T20:42:43.777" v="723" actId="20577"/>
          <ac:graphicFrameMkLst>
            <pc:docMk/>
            <pc:sldMk cId="3577401562" sldId="259"/>
            <ac:graphicFrameMk id="2" creationId="{0F175D01-8BC5-4E4F-8B54-0CC46130D783}"/>
          </ac:graphicFrameMkLst>
        </pc:graphicFrameChg>
      </pc:sldChg>
      <pc:sldChg chg="modSp mod">
        <pc:chgData name="Marian Lally" userId="db6b1272-d799-43c4-bee7-aafbc194c77f" providerId="ADAL" clId="{54EB6F8B-F226-0349-B045-D4B3586770D5}" dt="2021-09-12T20:41:32.613" v="710" actId="20577"/>
        <pc:sldMkLst>
          <pc:docMk/>
          <pc:sldMk cId="2575174031" sldId="260"/>
        </pc:sldMkLst>
        <pc:spChg chg="mod">
          <ac:chgData name="Marian Lally" userId="db6b1272-d799-43c4-bee7-aafbc194c77f" providerId="ADAL" clId="{54EB6F8B-F226-0349-B045-D4B3586770D5}" dt="2021-09-12T20:41:32.613" v="710" actId="20577"/>
          <ac:spMkLst>
            <pc:docMk/>
            <pc:sldMk cId="2575174031" sldId="260"/>
            <ac:spMk id="2" creationId="{5FE2C207-F54A-E949-AFBC-B19444097428}"/>
          </ac:spMkLst>
        </pc:spChg>
      </pc:sldChg>
      <pc:sldChg chg="modSp mod">
        <pc:chgData name="Marian Lally" userId="db6b1272-d799-43c4-bee7-aafbc194c77f" providerId="ADAL" clId="{54EB6F8B-F226-0349-B045-D4B3586770D5}" dt="2021-09-12T20:29:56.304" v="530" actId="20577"/>
        <pc:sldMkLst>
          <pc:docMk/>
          <pc:sldMk cId="1061913860" sldId="261"/>
        </pc:sldMkLst>
        <pc:spChg chg="mod">
          <ac:chgData name="Marian Lally" userId="db6b1272-d799-43c4-bee7-aafbc194c77f" providerId="ADAL" clId="{54EB6F8B-F226-0349-B045-D4B3586770D5}" dt="2021-09-12T20:29:56.304" v="530" actId="20577"/>
          <ac:spMkLst>
            <pc:docMk/>
            <pc:sldMk cId="1061913860" sldId="261"/>
            <ac:spMk id="2" creationId="{DC614C7F-9EA3-9947-8656-42BB5ACEAE00}"/>
          </ac:spMkLst>
        </pc:spChg>
      </pc:sldChg>
      <pc:sldChg chg="addSp modSp mod">
        <pc:chgData name="Marian Lally" userId="db6b1272-d799-43c4-bee7-aafbc194c77f" providerId="ADAL" clId="{54EB6F8B-F226-0349-B045-D4B3586770D5}" dt="2021-09-12T20:40:48.400" v="684" actId="404"/>
        <pc:sldMkLst>
          <pc:docMk/>
          <pc:sldMk cId="3104099013" sldId="263"/>
        </pc:sldMkLst>
        <pc:spChg chg="mod">
          <ac:chgData name="Marian Lally" userId="db6b1272-d799-43c4-bee7-aafbc194c77f" providerId="ADAL" clId="{54EB6F8B-F226-0349-B045-D4B3586770D5}" dt="2021-09-12T20:40:03.837" v="647" actId="20577"/>
          <ac:spMkLst>
            <pc:docMk/>
            <pc:sldMk cId="3104099013" sldId="263"/>
            <ac:spMk id="2" creationId="{8F9A5598-4D53-784E-90DB-188FD0C118C4}"/>
          </ac:spMkLst>
        </pc:spChg>
        <pc:spChg chg="add mod">
          <ac:chgData name="Marian Lally" userId="db6b1272-d799-43c4-bee7-aafbc194c77f" providerId="ADAL" clId="{54EB6F8B-F226-0349-B045-D4B3586770D5}" dt="2021-09-12T20:40:48.400" v="684" actId="404"/>
          <ac:spMkLst>
            <pc:docMk/>
            <pc:sldMk cId="3104099013" sldId="263"/>
            <ac:spMk id="6" creationId="{444E9AEE-97B8-4E41-8005-6C074C8562DD}"/>
          </ac:spMkLst>
        </pc:spChg>
        <pc:picChg chg="add mod">
          <ac:chgData name="Marian Lally" userId="db6b1272-d799-43c4-bee7-aafbc194c77f" providerId="ADAL" clId="{54EB6F8B-F226-0349-B045-D4B3586770D5}" dt="2021-09-12T17:40:01.297" v="424" actId="1037"/>
          <ac:picMkLst>
            <pc:docMk/>
            <pc:sldMk cId="3104099013" sldId="263"/>
            <ac:picMk id="5" creationId="{9D63F939-566A-2742-8B12-13A2A2179FA2}"/>
          </ac:picMkLst>
        </pc:picChg>
      </pc:sldChg>
      <pc:sldChg chg="modSp mod">
        <pc:chgData name="Marian Lally" userId="db6b1272-d799-43c4-bee7-aafbc194c77f" providerId="ADAL" clId="{54EB6F8B-F226-0349-B045-D4B3586770D5}" dt="2021-09-12T20:20:56.220" v="425" actId="114"/>
        <pc:sldMkLst>
          <pc:docMk/>
          <pc:sldMk cId="2405377723" sldId="264"/>
        </pc:sldMkLst>
        <pc:spChg chg="mod">
          <ac:chgData name="Marian Lally" userId="db6b1272-d799-43c4-bee7-aafbc194c77f" providerId="ADAL" clId="{54EB6F8B-F226-0349-B045-D4B3586770D5}" dt="2021-09-12T20:20:56.220" v="425" actId="114"/>
          <ac:spMkLst>
            <pc:docMk/>
            <pc:sldMk cId="2405377723" sldId="264"/>
            <ac:spMk id="2" creationId="{320E3164-B742-6D49-87A8-C1493AD90E6B}"/>
          </ac:spMkLst>
        </pc:spChg>
      </pc:sldChg>
      <pc:sldChg chg="addSp delSp modSp new mod modAnim">
        <pc:chgData name="Marian Lally" userId="db6b1272-d799-43c4-bee7-aafbc194c77f" providerId="ADAL" clId="{54EB6F8B-F226-0349-B045-D4B3586770D5}" dt="2021-09-12T20:31:00.647" v="561" actId="403"/>
        <pc:sldMkLst>
          <pc:docMk/>
          <pc:sldMk cId="200482873" sldId="267"/>
        </pc:sldMkLst>
        <pc:spChg chg="add mod">
          <ac:chgData name="Marian Lally" userId="db6b1272-d799-43c4-bee7-aafbc194c77f" providerId="ADAL" clId="{54EB6F8B-F226-0349-B045-D4B3586770D5}" dt="2021-09-12T20:30:25.278" v="542" actId="1037"/>
          <ac:spMkLst>
            <pc:docMk/>
            <pc:sldMk cId="200482873" sldId="267"/>
            <ac:spMk id="3" creationId="{0360C0DA-5880-E34F-901E-2671EB964BAD}"/>
          </ac:spMkLst>
        </pc:spChg>
        <pc:spChg chg="add del mod">
          <ac:chgData name="Marian Lally" userId="db6b1272-d799-43c4-bee7-aafbc194c77f" providerId="ADAL" clId="{54EB6F8B-F226-0349-B045-D4B3586770D5}" dt="2021-09-12T20:29:27.065" v="507"/>
          <ac:spMkLst>
            <pc:docMk/>
            <pc:sldMk cId="200482873" sldId="267"/>
            <ac:spMk id="4" creationId="{A5C0CD50-8CCE-B740-836B-D280F9B6F8A6}"/>
          </ac:spMkLst>
        </pc:spChg>
        <pc:spChg chg="add mod">
          <ac:chgData name="Marian Lally" userId="db6b1272-d799-43c4-bee7-aafbc194c77f" providerId="ADAL" clId="{54EB6F8B-F226-0349-B045-D4B3586770D5}" dt="2021-09-12T20:31:00.647" v="561" actId="403"/>
          <ac:spMkLst>
            <pc:docMk/>
            <pc:sldMk cId="200482873" sldId="267"/>
            <ac:spMk id="5" creationId="{7F991593-30CE-EE43-A443-C9A452F087A3}"/>
          </ac:spMkLst>
        </pc:spChg>
        <pc:picChg chg="add mod">
          <ac:chgData name="Marian Lally" userId="db6b1272-d799-43c4-bee7-aafbc194c77f" providerId="ADAL" clId="{54EB6F8B-F226-0349-B045-D4B3586770D5}" dt="2021-09-12T20:25:27.583" v="472" actId="14100"/>
          <ac:picMkLst>
            <pc:docMk/>
            <pc:sldMk cId="200482873" sldId="267"/>
            <ac:picMk id="2" creationId="{DF7AB9A7-BACA-414C-8CD8-039266A2E4F2}"/>
          </ac:picMkLst>
        </pc:picChg>
      </pc:sldChg>
    </pc:docChg>
  </pc:docChgLst>
  <pc:docChgLst>
    <pc:chgData name="Head" userId="S::head@stmore.herts.sch.uk::ef03d65b-265c-4dfe-af5b-9a54778346d5" providerId="AD" clId="Web-{17C3B836-4FA3-2844-25DB-474F93B32B59}"/>
    <pc:docChg chg="modSld">
      <pc:chgData name="Head" userId="S::head@stmore.herts.sch.uk::ef03d65b-265c-4dfe-af5b-9a54778346d5" providerId="AD" clId="Web-{17C3B836-4FA3-2844-25DB-474F93B32B59}" dt="2024-09-04T13:10:12.989" v="1" actId="1076"/>
      <pc:docMkLst>
        <pc:docMk/>
      </pc:docMkLst>
      <pc:sldChg chg="modSp">
        <pc:chgData name="Head" userId="S::head@stmore.herts.sch.uk::ef03d65b-265c-4dfe-af5b-9a54778346d5" providerId="AD" clId="Web-{17C3B836-4FA3-2844-25DB-474F93B32B59}" dt="2024-09-04T13:10:12.989" v="1" actId="1076"/>
        <pc:sldMkLst>
          <pc:docMk/>
          <pc:sldMk cId="3759443303" sldId="256"/>
        </pc:sldMkLst>
        <pc:picChg chg="mod">
          <ac:chgData name="Head" userId="S::head@stmore.herts.sch.uk::ef03d65b-265c-4dfe-af5b-9a54778346d5" providerId="AD" clId="Web-{17C3B836-4FA3-2844-25DB-474F93B32B59}" dt="2024-09-04T13:10:12.989" v="1" actId="1076"/>
          <ac:picMkLst>
            <pc:docMk/>
            <pc:sldMk cId="3759443303" sldId="256"/>
            <ac:picMk id="2"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sz="quarter" idx="1"/>
          </p:nvPr>
        </p:nvSpPr>
        <p:spPr>
          <a:xfrm>
            <a:off x="3850442" y="0"/>
            <a:ext cx="2945660" cy="498056"/>
          </a:xfrm>
          <a:prstGeom prst="rect">
            <a:avLst/>
          </a:prstGeom>
        </p:spPr>
        <p:txBody>
          <a:bodyPr vert="horz" lIns="91457" tIns="45730" rIns="91457" bIns="45730" rtlCol="0"/>
          <a:lstStyle>
            <a:lvl1pPr algn="r">
              <a:defRPr sz="1200"/>
            </a:lvl1pPr>
          </a:lstStyle>
          <a:p>
            <a:fld id="{95B1B6CC-3E28-468B-9F5D-EBB0DC03D792}" type="datetimeFigureOut">
              <a:rPr lang="en-GB" smtClean="0"/>
              <a:t>11/09/2026</a:t>
            </a:fld>
            <a:endParaRPr lang="en-GB"/>
          </a:p>
        </p:txBody>
      </p:sp>
      <p:sp>
        <p:nvSpPr>
          <p:cNvPr id="4" name="Footer Placeholder 3"/>
          <p:cNvSpPr>
            <a:spLocks noGrp="1"/>
          </p:cNvSpPr>
          <p:nvPr>
            <p:ph type="ftr" sz="quarter" idx="2"/>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5" name="Slide Number Placeholder 4"/>
          <p:cNvSpPr>
            <a:spLocks noGrp="1"/>
          </p:cNvSpPr>
          <p:nvPr>
            <p:ph type="sldNum" sz="quarter" idx="3"/>
          </p:nvPr>
        </p:nvSpPr>
        <p:spPr>
          <a:xfrm>
            <a:off x="3850442" y="9428586"/>
            <a:ext cx="2945660" cy="498055"/>
          </a:xfrm>
          <a:prstGeom prst="rect">
            <a:avLst/>
          </a:prstGeom>
        </p:spPr>
        <p:txBody>
          <a:bodyPr vert="horz" lIns="91457" tIns="45730" rIns="91457" bIns="45730" rtlCol="0" anchor="b"/>
          <a:lstStyle>
            <a:lvl1pPr algn="r">
              <a:defRPr sz="1200"/>
            </a:lvl1pPr>
          </a:lstStyle>
          <a:p>
            <a:fld id="{B74E5153-363C-4B2C-BD6B-5510C00D384F}" type="slidenum">
              <a:rPr lang="en-GB" smtClean="0"/>
              <a:t>‹#›</a:t>
            </a:fld>
            <a:endParaRPr lang="en-GB"/>
          </a:p>
        </p:txBody>
      </p:sp>
    </p:spTree>
    <p:extLst>
      <p:ext uri="{BB962C8B-B14F-4D97-AF65-F5344CB8AC3E}">
        <p14:creationId xmlns:p14="http://schemas.microsoft.com/office/powerpoint/2010/main" val="196333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idx="1"/>
          </p:nvPr>
        </p:nvSpPr>
        <p:spPr>
          <a:xfrm>
            <a:off x="3850442" y="0"/>
            <a:ext cx="2945660" cy="498056"/>
          </a:xfrm>
          <a:prstGeom prst="rect">
            <a:avLst/>
          </a:prstGeom>
        </p:spPr>
        <p:txBody>
          <a:bodyPr vert="horz" lIns="91457" tIns="45730" rIns="91457" bIns="45730" rtlCol="0"/>
          <a:lstStyle>
            <a:lvl1pPr algn="r">
              <a:defRPr sz="1200"/>
            </a:lvl1pPr>
          </a:lstStyle>
          <a:p>
            <a:fld id="{F7A19087-3D6C-4DAB-B05F-405DD6336984}" type="datetimeFigureOut">
              <a:rPr lang="en-GB" smtClean="0"/>
              <a:t>11/09/2026</a:t>
            </a:fld>
            <a:endParaRPr lang="en-GB"/>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57" tIns="45730" rIns="91457" bIns="45730" rtlCol="0" anchor="ctr"/>
          <a:lstStyle/>
          <a:p>
            <a:endParaRPr lang="en-GB"/>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457" tIns="45730" rIns="91457" bIns="4573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7" name="Slide Number Placeholder 6"/>
          <p:cNvSpPr>
            <a:spLocks noGrp="1"/>
          </p:cNvSpPr>
          <p:nvPr>
            <p:ph type="sldNum" sz="quarter" idx="5"/>
          </p:nvPr>
        </p:nvSpPr>
        <p:spPr>
          <a:xfrm>
            <a:off x="3850442" y="9428586"/>
            <a:ext cx="2945660" cy="498055"/>
          </a:xfrm>
          <a:prstGeom prst="rect">
            <a:avLst/>
          </a:prstGeom>
        </p:spPr>
        <p:txBody>
          <a:bodyPr vert="horz" lIns="91457" tIns="45730" rIns="91457" bIns="45730" rtlCol="0" anchor="b"/>
          <a:lstStyle>
            <a:lvl1pPr algn="r">
              <a:defRPr sz="1200"/>
            </a:lvl1pPr>
          </a:lstStyle>
          <a:p>
            <a:fld id="{D68832FE-F85D-4E5E-9B93-EBE4DEFD3355}" type="slidenum">
              <a:rPr lang="en-GB" smtClean="0"/>
              <a:t>‹#›</a:t>
            </a:fld>
            <a:endParaRPr lang="en-GB"/>
          </a:p>
        </p:txBody>
      </p:sp>
    </p:spTree>
    <p:extLst>
      <p:ext uri="{BB962C8B-B14F-4D97-AF65-F5344CB8AC3E}">
        <p14:creationId xmlns:p14="http://schemas.microsoft.com/office/powerpoint/2010/main" val="431398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Thank-you for coming. Please make sure to tick off your child’s name</a:t>
            </a:r>
            <a:r>
              <a:rPr lang="en-GB" baseline="0" dirty="0"/>
              <a:t> and take an information pack so we know which children need information packs sent home tomorrow. Thankyou</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a:t>
            </a:fld>
            <a:endParaRPr lang="en-GB"/>
          </a:p>
        </p:txBody>
      </p:sp>
    </p:spTree>
    <p:extLst>
      <p:ext uri="{BB962C8B-B14F-4D97-AF65-F5344CB8AC3E}">
        <p14:creationId xmlns:p14="http://schemas.microsoft.com/office/powerpoint/2010/main" val="281613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some key year 4 information. The</a:t>
            </a:r>
            <a:r>
              <a:rPr lang="en-GB" baseline="0" dirty="0"/>
              <a:t> year 4 staff consist of me, Miss Lally as the full time class teacher. Mrs </a:t>
            </a:r>
            <a:r>
              <a:rPr lang="en-GB" baseline="0" dirty="0" err="1"/>
              <a:t>Mulvihill</a:t>
            </a:r>
            <a:r>
              <a:rPr lang="en-GB" baseline="0" dirty="0"/>
              <a:t> and Mrs Dunlop are our teaching assistants in the mornings. On Wednesday mornings for a couple of hours Mrs Peerless takes the class. </a:t>
            </a:r>
          </a:p>
          <a:p>
            <a:r>
              <a:rPr lang="en-GB" baseline="0" dirty="0"/>
              <a:t>This is an overview of our school times throughout the day and here is an example timetable, as you can see – school days are very busy so it is no surprise very tired children come home!  Our PE days this </a:t>
            </a:r>
            <a:r>
              <a:rPr lang="en-GB" baseline="0" dirty="0" err="1"/>
              <a:t>halfterm</a:t>
            </a:r>
            <a:r>
              <a:rPr lang="en-GB" baseline="0" dirty="0"/>
              <a:t> are Tuesdays and Fridays. </a:t>
            </a:r>
          </a:p>
          <a:p>
            <a:r>
              <a:rPr lang="en-US" baseline="0" dirty="0">
                <a:solidFill>
                  <a:srgbClr val="FF0000"/>
                </a:solidFill>
              </a:rPr>
              <a:t>Forest School </a:t>
            </a:r>
            <a:r>
              <a:rPr lang="en-US" baseline="0" dirty="0" err="1">
                <a:solidFill>
                  <a:srgbClr val="FF0000"/>
                </a:solidFill>
              </a:rPr>
              <a:t>halfterm</a:t>
            </a:r>
            <a:r>
              <a:rPr lang="en-US" baseline="0" dirty="0">
                <a:solidFill>
                  <a:srgbClr val="FF0000"/>
                </a:solidFill>
              </a:rPr>
              <a:t>?</a:t>
            </a:r>
          </a:p>
          <a:p>
            <a:r>
              <a:rPr lang="en-US" baseline="0" dirty="0">
                <a:solidFill>
                  <a:srgbClr val="FF0000"/>
                </a:solidFill>
              </a:rPr>
              <a:t>Swimming term?</a:t>
            </a:r>
            <a:endParaRPr lang="en-GB" dirty="0">
              <a:solidFill>
                <a:srgbClr val="FF0000"/>
              </a:solidFill>
            </a:endParaRPr>
          </a:p>
        </p:txBody>
      </p:sp>
      <p:sp>
        <p:nvSpPr>
          <p:cNvPr id="4" name="Slide Number Placeholder 3"/>
          <p:cNvSpPr>
            <a:spLocks noGrp="1"/>
          </p:cNvSpPr>
          <p:nvPr>
            <p:ph type="sldNum" sz="quarter" idx="10"/>
          </p:nvPr>
        </p:nvSpPr>
        <p:spPr/>
        <p:txBody>
          <a:bodyPr/>
          <a:lstStyle/>
          <a:p>
            <a:fld id="{D68832FE-F85D-4E5E-9B93-EBE4DEFD3355}" type="slidenum">
              <a:rPr lang="en-GB" smtClean="0"/>
              <a:t>2</a:t>
            </a:fld>
            <a:endParaRPr lang="en-GB"/>
          </a:p>
        </p:txBody>
      </p:sp>
    </p:spTree>
    <p:extLst>
      <p:ext uri="{BB962C8B-B14F-4D97-AF65-F5344CB8AC3E}">
        <p14:creationId xmlns:p14="http://schemas.microsoft.com/office/powerpoint/2010/main" val="2611834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a:t>
            </a:r>
            <a:r>
              <a:rPr lang="en-GB" baseline="0" dirty="0"/>
              <a:t> overview of things we will be studying in class. </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4</a:t>
            </a:fld>
            <a:endParaRPr lang="en-GB"/>
          </a:p>
        </p:txBody>
      </p:sp>
    </p:spTree>
    <p:extLst>
      <p:ext uri="{BB962C8B-B14F-4D97-AF65-F5344CB8AC3E}">
        <p14:creationId xmlns:p14="http://schemas.microsoft.com/office/powerpoint/2010/main" val="3562716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5</a:t>
            </a:fld>
            <a:endParaRPr lang="en-GB"/>
          </a:p>
        </p:txBody>
      </p:sp>
    </p:spTree>
    <p:extLst>
      <p:ext uri="{BB962C8B-B14F-4D97-AF65-F5344CB8AC3E}">
        <p14:creationId xmlns:p14="http://schemas.microsoft.com/office/powerpoint/2010/main" val="2392753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End of year expectations for spelling –</a:t>
            </a:r>
            <a:r>
              <a:rPr lang="en-GB" baseline="0" dirty="0"/>
              <a:t> regular spelling lessons identifying rules and patterns so children apply them of their own accord because they understand why y sometimes changes to </a:t>
            </a:r>
            <a:r>
              <a:rPr lang="en-GB" baseline="0" dirty="0" err="1"/>
              <a:t>ies</a:t>
            </a:r>
            <a:r>
              <a:rPr lang="en-GB" baseline="0" dirty="0"/>
              <a:t> etc. </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6</a:t>
            </a:fld>
            <a:endParaRPr lang="en-GB"/>
          </a:p>
        </p:txBody>
      </p:sp>
    </p:spTree>
    <p:extLst>
      <p:ext uri="{BB962C8B-B14F-4D97-AF65-F5344CB8AC3E}">
        <p14:creationId xmlns:p14="http://schemas.microsoft.com/office/powerpoint/2010/main" val="3627279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Fairly</a:t>
            </a:r>
            <a:r>
              <a:rPr lang="en-GB" baseline="0" dirty="0"/>
              <a:t> new for year 4 is the government’s times tables check or multiplication tables check. It launched a couple of years ago but due to several lock downs, it has been optional until now. All children will sit the 5 minute check which consists of 25 random times tables questions up to 12x12. It is done digitally on a tablet or laptop and children will have the opportunity to practise beforehand. Children will have 6 seconds to answer each question, at which point whatever is in the answer box will be taken as their response. There is no pass mark as such, but the number of children who score 25/25 will be reported to the local authority etc., and used by us to identify who needs further support with their multiplication.</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7</a:t>
            </a:fld>
            <a:endParaRPr lang="en-GB"/>
          </a:p>
        </p:txBody>
      </p:sp>
    </p:spTree>
    <p:extLst>
      <p:ext uri="{BB962C8B-B14F-4D97-AF65-F5344CB8AC3E}">
        <p14:creationId xmlns:p14="http://schemas.microsoft.com/office/powerpoint/2010/main" val="2863588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10</a:t>
            </a:fld>
            <a:endParaRPr lang="en-GB"/>
          </a:p>
        </p:txBody>
      </p:sp>
    </p:spTree>
    <p:extLst>
      <p:ext uri="{BB962C8B-B14F-4D97-AF65-F5344CB8AC3E}">
        <p14:creationId xmlns:p14="http://schemas.microsoft.com/office/powerpoint/2010/main" val="957210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11</a:t>
            </a:fld>
            <a:endParaRPr lang="en-GB"/>
          </a:p>
        </p:txBody>
      </p:sp>
    </p:spTree>
    <p:extLst>
      <p:ext uri="{BB962C8B-B14F-4D97-AF65-F5344CB8AC3E}">
        <p14:creationId xmlns:p14="http://schemas.microsoft.com/office/powerpoint/2010/main" val="267389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67450-626E-2947-830D-36C2E31E07D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C6CA9B4-76FB-3A41-935A-124ED8CFB6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AA87209-B69A-7244-966B-CC8ACB2DB6A5}"/>
              </a:ext>
            </a:extLst>
          </p:cNvPr>
          <p:cNvSpPr>
            <a:spLocks noGrp="1"/>
          </p:cNvSpPr>
          <p:nvPr>
            <p:ph type="dt" sz="half" idx="10"/>
          </p:nvPr>
        </p:nvSpPr>
        <p:spPr/>
        <p:txBody>
          <a:bodyPr/>
          <a:lstStyle/>
          <a:p>
            <a:fld id="{C647FB20-1ADE-814C-A67C-D45BCE6310DA}" type="datetimeFigureOut">
              <a:rPr lang="en-US" smtClean="0"/>
              <a:t>9/11/2026</a:t>
            </a:fld>
            <a:endParaRPr lang="en-US"/>
          </a:p>
        </p:txBody>
      </p:sp>
      <p:sp>
        <p:nvSpPr>
          <p:cNvPr id="5" name="Footer Placeholder 4">
            <a:extLst>
              <a:ext uri="{FF2B5EF4-FFF2-40B4-BE49-F238E27FC236}">
                <a16:creationId xmlns:a16="http://schemas.microsoft.com/office/drawing/2014/main" id="{47E34DA3-7DBA-234C-A4BA-22F13223CC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6EAE15-9892-464F-B2F3-E565502E8BD6}"/>
              </a:ext>
            </a:extLst>
          </p:cNvPr>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109984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3ABB5-1055-3D49-84C7-D9017408C3D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5D3D3B9-5753-DC46-BB00-1A2601725BA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652B420-1D72-774E-B1F1-EF30B201712B}"/>
              </a:ext>
            </a:extLst>
          </p:cNvPr>
          <p:cNvSpPr>
            <a:spLocks noGrp="1"/>
          </p:cNvSpPr>
          <p:nvPr>
            <p:ph type="dt" sz="half" idx="10"/>
          </p:nvPr>
        </p:nvSpPr>
        <p:spPr/>
        <p:txBody>
          <a:bodyPr/>
          <a:lstStyle/>
          <a:p>
            <a:fld id="{C647FB20-1ADE-814C-A67C-D45BCE6310DA}" type="datetimeFigureOut">
              <a:rPr lang="en-US" smtClean="0"/>
              <a:t>9/11/2026</a:t>
            </a:fld>
            <a:endParaRPr lang="en-US"/>
          </a:p>
        </p:txBody>
      </p:sp>
      <p:sp>
        <p:nvSpPr>
          <p:cNvPr id="5" name="Footer Placeholder 4">
            <a:extLst>
              <a:ext uri="{FF2B5EF4-FFF2-40B4-BE49-F238E27FC236}">
                <a16:creationId xmlns:a16="http://schemas.microsoft.com/office/drawing/2014/main" id="{1023CAAA-8827-3843-93BB-024A2AC1E1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238CAD-E87C-9E4D-8185-7B08273AF43C}"/>
              </a:ext>
            </a:extLst>
          </p:cNvPr>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622491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E124-8A6D-184F-BB7A-739E78C653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FF5F7CB-6BA7-F540-B7E9-2DC997DCF1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D7453AC-7CD3-924E-A27D-18B2C04C4193}"/>
              </a:ext>
            </a:extLst>
          </p:cNvPr>
          <p:cNvSpPr>
            <a:spLocks noGrp="1"/>
          </p:cNvSpPr>
          <p:nvPr>
            <p:ph type="dt" sz="half" idx="10"/>
          </p:nvPr>
        </p:nvSpPr>
        <p:spPr/>
        <p:txBody>
          <a:bodyPr/>
          <a:lstStyle/>
          <a:p>
            <a:fld id="{C647FB20-1ADE-814C-A67C-D45BCE6310DA}" type="datetimeFigureOut">
              <a:rPr lang="en-US" smtClean="0"/>
              <a:t>9/11/2026</a:t>
            </a:fld>
            <a:endParaRPr lang="en-US"/>
          </a:p>
        </p:txBody>
      </p:sp>
      <p:sp>
        <p:nvSpPr>
          <p:cNvPr id="5" name="Footer Placeholder 4">
            <a:extLst>
              <a:ext uri="{FF2B5EF4-FFF2-40B4-BE49-F238E27FC236}">
                <a16:creationId xmlns:a16="http://schemas.microsoft.com/office/drawing/2014/main" id="{8C0924F4-EF30-7742-9187-48AB45591F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0A888E-917D-F74E-A336-2F42487166AA}"/>
              </a:ext>
            </a:extLst>
          </p:cNvPr>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545913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B3915-D75A-914B-BD91-A1BC491B520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9048FAD-0C6B-5F44-B42D-4245A9ABE75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AC29AC3-AAAB-154A-806D-C26499F50DF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E9CD3B0-254A-1B46-9F1B-19B6BDAF03EC}"/>
              </a:ext>
            </a:extLst>
          </p:cNvPr>
          <p:cNvSpPr>
            <a:spLocks noGrp="1"/>
          </p:cNvSpPr>
          <p:nvPr>
            <p:ph type="dt" sz="half" idx="10"/>
          </p:nvPr>
        </p:nvSpPr>
        <p:spPr/>
        <p:txBody>
          <a:bodyPr/>
          <a:lstStyle/>
          <a:p>
            <a:fld id="{C647FB20-1ADE-814C-A67C-D45BCE6310DA}" type="datetimeFigureOut">
              <a:rPr lang="en-US" smtClean="0"/>
              <a:t>9/11/2026</a:t>
            </a:fld>
            <a:endParaRPr lang="en-US"/>
          </a:p>
        </p:txBody>
      </p:sp>
      <p:sp>
        <p:nvSpPr>
          <p:cNvPr id="6" name="Footer Placeholder 5">
            <a:extLst>
              <a:ext uri="{FF2B5EF4-FFF2-40B4-BE49-F238E27FC236}">
                <a16:creationId xmlns:a16="http://schemas.microsoft.com/office/drawing/2014/main" id="{25C6EB63-24E8-2D45-AAEF-17CC3B79A0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83F4CF-192F-DD49-9FA5-2E6D29FC87C4}"/>
              </a:ext>
            </a:extLst>
          </p:cNvPr>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9442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1FC0C-1968-AA49-B017-D4C23D2E118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E11507A-FF11-C14D-80B0-CB10FB3656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F18C541-7962-994F-AC0D-066A815BB96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A3D5A6C-36AE-F548-BD8D-7A53F42D77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3B1B9D4-568E-3C4D-8391-EBABF68F888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CA988E-75C4-774C-A558-72C2624D8DB1}"/>
              </a:ext>
            </a:extLst>
          </p:cNvPr>
          <p:cNvSpPr>
            <a:spLocks noGrp="1"/>
          </p:cNvSpPr>
          <p:nvPr>
            <p:ph type="dt" sz="half" idx="10"/>
          </p:nvPr>
        </p:nvSpPr>
        <p:spPr/>
        <p:txBody>
          <a:bodyPr/>
          <a:lstStyle/>
          <a:p>
            <a:fld id="{C647FB20-1ADE-814C-A67C-D45BCE6310DA}" type="datetimeFigureOut">
              <a:rPr lang="en-US" smtClean="0"/>
              <a:t>9/11/2026</a:t>
            </a:fld>
            <a:endParaRPr lang="en-US"/>
          </a:p>
        </p:txBody>
      </p:sp>
      <p:sp>
        <p:nvSpPr>
          <p:cNvPr id="8" name="Footer Placeholder 7">
            <a:extLst>
              <a:ext uri="{FF2B5EF4-FFF2-40B4-BE49-F238E27FC236}">
                <a16:creationId xmlns:a16="http://schemas.microsoft.com/office/drawing/2014/main" id="{EEC0E4CA-5E10-F146-BB98-130FDD7419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CDF9347-E4E5-2B41-B899-47A9F88E9B4F}"/>
              </a:ext>
            </a:extLst>
          </p:cNvPr>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283399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69A41-E05F-0846-9D78-9DA16A781B7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8090769-1E72-9B40-86AE-704E94256222}"/>
              </a:ext>
            </a:extLst>
          </p:cNvPr>
          <p:cNvSpPr>
            <a:spLocks noGrp="1"/>
          </p:cNvSpPr>
          <p:nvPr>
            <p:ph type="dt" sz="half" idx="10"/>
          </p:nvPr>
        </p:nvSpPr>
        <p:spPr/>
        <p:txBody>
          <a:bodyPr/>
          <a:lstStyle/>
          <a:p>
            <a:fld id="{C647FB20-1ADE-814C-A67C-D45BCE6310DA}" type="datetimeFigureOut">
              <a:rPr lang="en-US" smtClean="0"/>
              <a:t>9/11/2026</a:t>
            </a:fld>
            <a:endParaRPr lang="en-US"/>
          </a:p>
        </p:txBody>
      </p:sp>
      <p:sp>
        <p:nvSpPr>
          <p:cNvPr id="4" name="Footer Placeholder 3">
            <a:extLst>
              <a:ext uri="{FF2B5EF4-FFF2-40B4-BE49-F238E27FC236}">
                <a16:creationId xmlns:a16="http://schemas.microsoft.com/office/drawing/2014/main" id="{D17788CF-4DAA-E14E-B4F5-DBF2A5306F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1C2D9D-FFEA-CC47-877F-C4148EF7EE1C}"/>
              </a:ext>
            </a:extLst>
          </p:cNvPr>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887358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34D8DF-FB6D-F04C-847A-A288BDDD0A25}"/>
              </a:ext>
            </a:extLst>
          </p:cNvPr>
          <p:cNvSpPr>
            <a:spLocks noGrp="1"/>
          </p:cNvSpPr>
          <p:nvPr>
            <p:ph type="dt" sz="half" idx="10"/>
          </p:nvPr>
        </p:nvSpPr>
        <p:spPr/>
        <p:txBody>
          <a:bodyPr/>
          <a:lstStyle/>
          <a:p>
            <a:fld id="{C647FB20-1ADE-814C-A67C-D45BCE6310DA}" type="datetimeFigureOut">
              <a:rPr lang="en-US" smtClean="0"/>
              <a:t>9/11/2026</a:t>
            </a:fld>
            <a:endParaRPr lang="en-US"/>
          </a:p>
        </p:txBody>
      </p:sp>
      <p:sp>
        <p:nvSpPr>
          <p:cNvPr id="3" name="Footer Placeholder 2">
            <a:extLst>
              <a:ext uri="{FF2B5EF4-FFF2-40B4-BE49-F238E27FC236}">
                <a16:creationId xmlns:a16="http://schemas.microsoft.com/office/drawing/2014/main" id="{F2835D2C-EBBA-2D4C-B859-EC56EC96E0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945ED67-BF77-7746-A48D-704670114E4E}"/>
              </a:ext>
            </a:extLst>
          </p:cNvPr>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512043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D5F7B-EBF3-524C-BB7B-163260E7E63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D9BE1F5F-81F3-934F-A9DB-78A8A01787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AC7BCF5-550E-5A48-A4FF-99BEFCAF60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A49F623-4EA6-6845-9908-2081F3F05256}"/>
              </a:ext>
            </a:extLst>
          </p:cNvPr>
          <p:cNvSpPr>
            <a:spLocks noGrp="1"/>
          </p:cNvSpPr>
          <p:nvPr>
            <p:ph type="dt" sz="half" idx="10"/>
          </p:nvPr>
        </p:nvSpPr>
        <p:spPr/>
        <p:txBody>
          <a:bodyPr/>
          <a:lstStyle/>
          <a:p>
            <a:fld id="{C647FB20-1ADE-814C-A67C-D45BCE6310DA}" type="datetimeFigureOut">
              <a:rPr lang="en-US" smtClean="0"/>
              <a:t>9/11/2026</a:t>
            </a:fld>
            <a:endParaRPr lang="en-US"/>
          </a:p>
        </p:txBody>
      </p:sp>
      <p:sp>
        <p:nvSpPr>
          <p:cNvPr id="6" name="Footer Placeholder 5">
            <a:extLst>
              <a:ext uri="{FF2B5EF4-FFF2-40B4-BE49-F238E27FC236}">
                <a16:creationId xmlns:a16="http://schemas.microsoft.com/office/drawing/2014/main" id="{4A4D5AE2-E09E-BF45-BFCB-EA272E4E68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151EAF-EDAC-4F4E-8066-F8A903EFA323}"/>
              </a:ext>
            </a:extLst>
          </p:cNvPr>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503042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5E93D-8CAE-8A42-A87C-F68CDD74D4C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421DB1F-4AA5-2D4B-B531-87DA04F0B6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CDCBA9-3637-274A-8FE3-194F21AEAD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C00AA03-0D24-9041-92A1-C22F0269E633}"/>
              </a:ext>
            </a:extLst>
          </p:cNvPr>
          <p:cNvSpPr>
            <a:spLocks noGrp="1"/>
          </p:cNvSpPr>
          <p:nvPr>
            <p:ph type="dt" sz="half" idx="10"/>
          </p:nvPr>
        </p:nvSpPr>
        <p:spPr/>
        <p:txBody>
          <a:bodyPr/>
          <a:lstStyle/>
          <a:p>
            <a:fld id="{C647FB20-1ADE-814C-A67C-D45BCE6310DA}" type="datetimeFigureOut">
              <a:rPr lang="en-US" smtClean="0"/>
              <a:t>9/11/2026</a:t>
            </a:fld>
            <a:endParaRPr lang="en-US"/>
          </a:p>
        </p:txBody>
      </p:sp>
      <p:sp>
        <p:nvSpPr>
          <p:cNvPr id="6" name="Footer Placeholder 5">
            <a:extLst>
              <a:ext uri="{FF2B5EF4-FFF2-40B4-BE49-F238E27FC236}">
                <a16:creationId xmlns:a16="http://schemas.microsoft.com/office/drawing/2014/main" id="{8751B994-5A7D-FC4C-950C-116A9B52CD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5F2A3B-DA03-9C41-96E4-F6EFA7B58D50}"/>
              </a:ext>
            </a:extLst>
          </p:cNvPr>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425200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AF837-B2ED-DE41-9C70-7A7D72BE2F3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1DFBC33-819E-8344-8B7E-2C6F9817197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862C755-BEED-E943-A8F5-20CDED71246D}"/>
              </a:ext>
            </a:extLst>
          </p:cNvPr>
          <p:cNvSpPr>
            <a:spLocks noGrp="1"/>
          </p:cNvSpPr>
          <p:nvPr>
            <p:ph type="dt" sz="half" idx="10"/>
          </p:nvPr>
        </p:nvSpPr>
        <p:spPr/>
        <p:txBody>
          <a:bodyPr/>
          <a:lstStyle/>
          <a:p>
            <a:fld id="{C647FB20-1ADE-814C-A67C-D45BCE6310DA}" type="datetimeFigureOut">
              <a:rPr lang="en-US" smtClean="0"/>
              <a:t>9/11/2026</a:t>
            </a:fld>
            <a:endParaRPr lang="en-US"/>
          </a:p>
        </p:txBody>
      </p:sp>
      <p:sp>
        <p:nvSpPr>
          <p:cNvPr id="5" name="Footer Placeholder 4">
            <a:extLst>
              <a:ext uri="{FF2B5EF4-FFF2-40B4-BE49-F238E27FC236}">
                <a16:creationId xmlns:a16="http://schemas.microsoft.com/office/drawing/2014/main" id="{4CFEBFB1-2F3D-2748-9707-966B24E768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96FBAF-407A-1340-8EAC-A16ABB4A02EC}"/>
              </a:ext>
            </a:extLst>
          </p:cNvPr>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198364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4D8068-676F-7D43-9485-AB18EB652A3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2D1E8ED-D9FF-134C-A532-DCBD85B0A99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CF4990-8942-9B41-A9E7-49B8287BE9C7}"/>
              </a:ext>
            </a:extLst>
          </p:cNvPr>
          <p:cNvSpPr>
            <a:spLocks noGrp="1"/>
          </p:cNvSpPr>
          <p:nvPr>
            <p:ph type="dt" sz="half" idx="10"/>
          </p:nvPr>
        </p:nvSpPr>
        <p:spPr/>
        <p:txBody>
          <a:bodyPr/>
          <a:lstStyle/>
          <a:p>
            <a:fld id="{C647FB20-1ADE-814C-A67C-D45BCE6310DA}" type="datetimeFigureOut">
              <a:rPr lang="en-US" smtClean="0"/>
              <a:t>9/11/2026</a:t>
            </a:fld>
            <a:endParaRPr lang="en-US"/>
          </a:p>
        </p:txBody>
      </p:sp>
      <p:sp>
        <p:nvSpPr>
          <p:cNvPr id="5" name="Footer Placeholder 4">
            <a:extLst>
              <a:ext uri="{FF2B5EF4-FFF2-40B4-BE49-F238E27FC236}">
                <a16:creationId xmlns:a16="http://schemas.microsoft.com/office/drawing/2014/main" id="{A6DF3B77-3EB6-134C-A648-4E081B74B9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E3B270-95A2-0640-8A47-8C9E22120AE1}"/>
              </a:ext>
            </a:extLst>
          </p:cNvPr>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4116088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FC1433-7D00-844B-95C2-071BF15764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1CC015F-3177-9E40-BE59-CFDE968418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D75F2E9-680A-4D45-BFB0-EB722345CC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47FB20-1ADE-814C-A67C-D45BCE6310DA}" type="datetimeFigureOut">
              <a:rPr lang="en-US" smtClean="0"/>
              <a:t>9/11/2026</a:t>
            </a:fld>
            <a:endParaRPr lang="en-US"/>
          </a:p>
        </p:txBody>
      </p:sp>
      <p:sp>
        <p:nvSpPr>
          <p:cNvPr id="5" name="Footer Placeholder 4">
            <a:extLst>
              <a:ext uri="{FF2B5EF4-FFF2-40B4-BE49-F238E27FC236}">
                <a16:creationId xmlns:a16="http://schemas.microsoft.com/office/drawing/2014/main" id="{41A97341-DB99-2C42-8C76-B77B751FCF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37FED0-CB83-6B41-833E-C7C071D04A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B26022-8BFD-0F45-B93D-5F38E8306673}" type="slidenum">
              <a:rPr lang="en-US" smtClean="0"/>
              <a:t>‹#›</a:t>
            </a:fld>
            <a:endParaRPr lang="en-US"/>
          </a:p>
        </p:txBody>
      </p:sp>
    </p:spTree>
    <p:extLst>
      <p:ext uri="{BB962C8B-B14F-4D97-AF65-F5344CB8AC3E}">
        <p14:creationId xmlns:p14="http://schemas.microsoft.com/office/powerpoint/2010/main" val="622721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www.filomathima.gr/p/blog-page_80.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albertthegreat.herts.sch.uk/index.asp"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mailto:admin@albertthegreat.herts.sch.uk"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E3832-FAE9-174D-9CBE-04859241D04D}"/>
              </a:ext>
            </a:extLst>
          </p:cNvPr>
          <p:cNvSpPr/>
          <p:nvPr/>
        </p:nvSpPr>
        <p:spPr>
          <a:xfrm>
            <a:off x="545306" y="2036884"/>
            <a:ext cx="11101387" cy="1938992"/>
          </a:xfrm>
          <a:prstGeom prst="rect">
            <a:avLst/>
          </a:prstGeom>
        </p:spPr>
        <p:txBody>
          <a:bodyPr wrap="square">
            <a:spAutoFit/>
          </a:bodyPr>
          <a:lstStyle/>
          <a:p>
            <a:pPr algn="ctr" fontAlgn="base"/>
            <a:r>
              <a:rPr lang="en-GB" sz="6000" b="1" dirty="0">
                <a:solidFill>
                  <a:srgbClr val="C00000"/>
                </a:solidFill>
                <a:latin typeface="Century Gothic" panose="020B0502020202020204" pitchFamily="34" charset="0"/>
                <a:cs typeface="Arial" panose="020B0604020202020204" pitchFamily="34" charset="0"/>
              </a:rPr>
              <a:t>Welcome to Year </a:t>
            </a:r>
            <a:r>
              <a:rPr lang="en-GB" sz="6000" b="1" dirty="0" smtClean="0">
                <a:solidFill>
                  <a:srgbClr val="C00000"/>
                </a:solidFill>
                <a:latin typeface="Century Gothic" panose="020B0502020202020204" pitchFamily="34" charset="0"/>
                <a:cs typeface="Arial" panose="020B0604020202020204" pitchFamily="34" charset="0"/>
              </a:rPr>
              <a:t>6’s </a:t>
            </a:r>
            <a:endParaRPr lang="en-GB" sz="6000" b="1" dirty="0">
              <a:solidFill>
                <a:srgbClr val="C00000"/>
              </a:solidFill>
              <a:latin typeface="Century Gothic" panose="020B0502020202020204" pitchFamily="34" charset="0"/>
              <a:cs typeface="Arial" panose="020B0604020202020204" pitchFamily="34" charset="0"/>
            </a:endParaRPr>
          </a:p>
          <a:p>
            <a:pPr algn="ctr" fontAlgn="base"/>
            <a:r>
              <a:rPr lang="en-GB" sz="6000" b="1" dirty="0">
                <a:solidFill>
                  <a:srgbClr val="C00000"/>
                </a:solidFill>
                <a:latin typeface="Century Gothic" panose="020B0502020202020204" pitchFamily="34" charset="0"/>
                <a:cs typeface="Arial" panose="020B0604020202020204" pitchFamily="34" charset="0"/>
              </a:rPr>
              <a:t>Meet the Teacher</a:t>
            </a:r>
          </a:p>
        </p:txBody>
      </p:sp>
      <p:pic>
        <p:nvPicPr>
          <p:cNvPr id="6" name="Picture 5" descr="Shape&#10;&#10;Description automatically generated with medium confidence">
            <a:extLst>
              <a:ext uri="{FF2B5EF4-FFF2-40B4-BE49-F238E27FC236}">
                <a16:creationId xmlns:a16="http://schemas.microsoft.com/office/drawing/2014/main" id="{AC689382-ED1E-CB45-B703-02DDF7DFD8A8}"/>
              </a:ext>
            </a:extLst>
          </p:cNvPr>
          <p:cNvPicPr>
            <a:picLocks noChangeAspect="1"/>
          </p:cNvPicPr>
          <p:nvPr/>
        </p:nvPicPr>
        <p:blipFill>
          <a:blip r:embed="rId3">
            <a:extLst>
              <a:ext uri="{837473B0-CC2E-450A-ABE3-18F120FF3D39}">
                <a1611:picAttrSrcUrl xmlns="" xmlns:a1611="http://schemas.microsoft.com/office/drawing/2016/11/main" r:id="rId4"/>
              </a:ext>
            </a:extLst>
          </a:blip>
          <a:stretch>
            <a:fillRect/>
          </a:stretch>
        </p:blipFill>
        <p:spPr>
          <a:xfrm>
            <a:off x="9356379" y="3975876"/>
            <a:ext cx="2678458" cy="2671762"/>
          </a:xfrm>
          <a:prstGeom prst="rect">
            <a:avLst/>
          </a:prstGeom>
        </p:spPr>
      </p:pic>
      <p:pic>
        <p:nvPicPr>
          <p:cNvPr id="7" name="Picture 6"/>
          <p:cNvPicPr>
            <a:picLocks noChangeAspect="1"/>
          </p:cNvPicPr>
          <p:nvPr/>
        </p:nvPicPr>
        <p:blipFill>
          <a:blip r:embed="rId5"/>
          <a:stretch>
            <a:fillRect/>
          </a:stretch>
        </p:blipFill>
        <p:spPr>
          <a:xfrm>
            <a:off x="301056" y="101170"/>
            <a:ext cx="5783221" cy="859923"/>
          </a:xfrm>
          <a:prstGeom prst="rect">
            <a:avLst/>
          </a:prstGeom>
        </p:spPr>
      </p:pic>
    </p:spTree>
    <p:extLst>
      <p:ext uri="{BB962C8B-B14F-4D97-AF65-F5344CB8AC3E}">
        <p14:creationId xmlns:p14="http://schemas.microsoft.com/office/powerpoint/2010/main" val="37594433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0F175D01-8BC5-4E4F-8B54-0CC46130D783}"/>
              </a:ext>
            </a:extLst>
          </p:cNvPr>
          <p:cNvGraphicFramePr>
            <a:graphicFrameLocks noGrp="1"/>
          </p:cNvGraphicFramePr>
          <p:nvPr>
            <p:extLst>
              <p:ext uri="{D42A27DB-BD31-4B8C-83A1-F6EECF244321}">
                <p14:modId xmlns:p14="http://schemas.microsoft.com/office/powerpoint/2010/main" val="3884123783"/>
              </p:ext>
            </p:extLst>
          </p:nvPr>
        </p:nvGraphicFramePr>
        <p:xfrm>
          <a:off x="6" y="1800850"/>
          <a:ext cx="12191994" cy="3478627"/>
        </p:xfrm>
        <a:graphic>
          <a:graphicData uri="http://schemas.openxmlformats.org/drawingml/2006/table">
            <a:tbl>
              <a:tblPr firstRow="1" bandRow="1">
                <a:tableStyleId>{5940675A-B579-460E-94D1-54222C63F5DA}</a:tableStyleId>
              </a:tblPr>
              <a:tblGrid>
                <a:gridCol w="1359562">
                  <a:extLst>
                    <a:ext uri="{9D8B030D-6E8A-4147-A177-3AD203B41FA5}">
                      <a16:colId xmlns:a16="http://schemas.microsoft.com/office/drawing/2014/main" val="264218289"/>
                    </a:ext>
                  </a:extLst>
                </a:gridCol>
                <a:gridCol w="987696">
                  <a:extLst>
                    <a:ext uri="{9D8B030D-6E8A-4147-A177-3AD203B41FA5}">
                      <a16:colId xmlns:a16="http://schemas.microsoft.com/office/drawing/2014/main" val="2766969621"/>
                    </a:ext>
                  </a:extLst>
                </a:gridCol>
                <a:gridCol w="894976">
                  <a:extLst>
                    <a:ext uri="{9D8B030D-6E8A-4147-A177-3AD203B41FA5}">
                      <a16:colId xmlns:a16="http://schemas.microsoft.com/office/drawing/2014/main" val="2653514246"/>
                    </a:ext>
                  </a:extLst>
                </a:gridCol>
                <a:gridCol w="894976">
                  <a:extLst>
                    <a:ext uri="{9D8B030D-6E8A-4147-A177-3AD203B41FA5}">
                      <a16:colId xmlns:a16="http://schemas.microsoft.com/office/drawing/2014/main" val="1619056576"/>
                    </a:ext>
                  </a:extLst>
                </a:gridCol>
                <a:gridCol w="894976">
                  <a:extLst>
                    <a:ext uri="{9D8B030D-6E8A-4147-A177-3AD203B41FA5}">
                      <a16:colId xmlns:a16="http://schemas.microsoft.com/office/drawing/2014/main" val="2968102037"/>
                    </a:ext>
                  </a:extLst>
                </a:gridCol>
                <a:gridCol w="1789952">
                  <a:extLst>
                    <a:ext uri="{9D8B030D-6E8A-4147-A177-3AD203B41FA5}">
                      <a16:colId xmlns:a16="http://schemas.microsoft.com/office/drawing/2014/main" val="3343498752"/>
                    </a:ext>
                  </a:extLst>
                </a:gridCol>
                <a:gridCol w="2237440">
                  <a:extLst>
                    <a:ext uri="{9D8B030D-6E8A-4147-A177-3AD203B41FA5}">
                      <a16:colId xmlns:a16="http://schemas.microsoft.com/office/drawing/2014/main" val="2863065514"/>
                    </a:ext>
                  </a:extLst>
                </a:gridCol>
                <a:gridCol w="447488">
                  <a:extLst>
                    <a:ext uri="{9D8B030D-6E8A-4147-A177-3AD203B41FA5}">
                      <a16:colId xmlns:a16="http://schemas.microsoft.com/office/drawing/2014/main" val="2265813600"/>
                    </a:ext>
                  </a:extLst>
                </a:gridCol>
                <a:gridCol w="2684928">
                  <a:extLst>
                    <a:ext uri="{9D8B030D-6E8A-4147-A177-3AD203B41FA5}">
                      <a16:colId xmlns:a16="http://schemas.microsoft.com/office/drawing/2014/main" val="823977609"/>
                    </a:ext>
                  </a:extLst>
                </a:gridCol>
              </a:tblGrid>
              <a:tr h="409526">
                <a:tc>
                  <a:txBody>
                    <a:bodyPr/>
                    <a:lstStyle/>
                    <a:p>
                      <a:pPr algn="ctr"/>
                      <a:r>
                        <a:rPr lang="en-US" sz="1800" b="1" dirty="0">
                          <a:solidFill>
                            <a:schemeClr val="bg1"/>
                          </a:solidFill>
                          <a:latin typeface="Century Gothic" panose="020B0502020202020204" pitchFamily="34" charset="0"/>
                          <a:cs typeface="Arial" panose="020B0604020202020204" pitchFamily="34" charset="0"/>
                        </a:rPr>
                        <a:t>Year </a:t>
                      </a:r>
                      <a:r>
                        <a:rPr lang="en-US" sz="1800" b="1" dirty="0" smtClean="0">
                          <a:solidFill>
                            <a:schemeClr val="bg1"/>
                          </a:solidFill>
                          <a:latin typeface="Century Gothic" panose="020B0502020202020204" pitchFamily="34" charset="0"/>
                          <a:cs typeface="Arial" panose="020B0604020202020204" pitchFamily="34" charset="0"/>
                        </a:rPr>
                        <a:t>6 Staff</a:t>
                      </a:r>
                      <a:endParaRPr lang="en-US" sz="1800" b="1" dirty="0">
                        <a:solidFill>
                          <a:schemeClr val="bg1"/>
                        </a:solidFill>
                        <a:latin typeface="Century Gothic" panose="020B0502020202020204" pitchFamily="34" charset="0"/>
                        <a:cs typeface="Arial" panose="020B0604020202020204" pitchFamily="34" charset="0"/>
                      </a:endParaRPr>
                    </a:p>
                  </a:txBody>
                  <a:tcPr anchor="ctr">
                    <a:solidFill>
                      <a:srgbClr val="941651"/>
                    </a:solidFill>
                  </a:tcPr>
                </a:tc>
                <a:tc gridSpan="8">
                  <a:txBody>
                    <a:bodyPr/>
                    <a:lstStyle/>
                    <a:p>
                      <a:pPr algn="ctr"/>
                      <a:r>
                        <a:rPr lang="en-US" sz="1800" dirty="0" err="1" smtClean="0">
                          <a:latin typeface="Century Gothic" panose="020B0502020202020204" pitchFamily="34" charset="0"/>
                          <a:cs typeface="Arial" panose="020B0604020202020204" pitchFamily="34" charset="0"/>
                        </a:rPr>
                        <a:t>Mrs</a:t>
                      </a:r>
                      <a:r>
                        <a:rPr lang="en-US" sz="1800" dirty="0" smtClean="0">
                          <a:latin typeface="Century Gothic" panose="020B0502020202020204" pitchFamily="34" charset="0"/>
                          <a:cs typeface="Arial" panose="020B0604020202020204" pitchFamily="34" charset="0"/>
                        </a:rPr>
                        <a:t> Trent, </a:t>
                      </a:r>
                      <a:r>
                        <a:rPr lang="en-US" sz="1800" dirty="0" err="1" smtClean="0">
                          <a:latin typeface="Century Gothic" panose="020B0502020202020204" pitchFamily="34" charset="0"/>
                          <a:cs typeface="Arial" panose="020B0604020202020204" pitchFamily="34" charset="0"/>
                        </a:rPr>
                        <a:t>Mrs</a:t>
                      </a:r>
                      <a:r>
                        <a:rPr lang="en-US" sz="1800" dirty="0" smtClean="0">
                          <a:latin typeface="Century Gothic" panose="020B0502020202020204" pitchFamily="34" charset="0"/>
                          <a:cs typeface="Arial" panose="020B0604020202020204" pitchFamily="34" charset="0"/>
                        </a:rPr>
                        <a:t> </a:t>
                      </a:r>
                      <a:r>
                        <a:rPr lang="en-US" sz="1800" dirty="0" err="1" smtClean="0">
                          <a:latin typeface="Century Gothic" panose="020B0502020202020204" pitchFamily="34" charset="0"/>
                          <a:cs typeface="Arial" panose="020B0604020202020204" pitchFamily="34" charset="0"/>
                        </a:rPr>
                        <a:t>Territ</a:t>
                      </a:r>
                      <a:r>
                        <a:rPr lang="en-US" sz="1800" dirty="0" smtClean="0">
                          <a:latin typeface="Century Gothic" panose="020B0502020202020204" pitchFamily="34" charset="0"/>
                          <a:cs typeface="Arial" panose="020B0604020202020204" pitchFamily="34" charset="0"/>
                        </a:rPr>
                        <a:t>, Miss Holder, Miss</a:t>
                      </a:r>
                      <a:r>
                        <a:rPr lang="en-US" sz="1800" baseline="0" dirty="0" smtClean="0">
                          <a:latin typeface="Century Gothic" panose="020B0502020202020204" pitchFamily="34" charset="0"/>
                          <a:cs typeface="Arial" panose="020B0604020202020204" pitchFamily="34" charset="0"/>
                        </a:rPr>
                        <a:t> </a:t>
                      </a:r>
                      <a:r>
                        <a:rPr lang="en-US" sz="1800" baseline="0" dirty="0" err="1" smtClean="0">
                          <a:latin typeface="Century Gothic" panose="020B0502020202020204" pitchFamily="34" charset="0"/>
                          <a:cs typeface="Arial" panose="020B0604020202020204" pitchFamily="34" charset="0"/>
                        </a:rPr>
                        <a:t>Beardsworth</a:t>
                      </a:r>
                      <a:endParaRPr lang="en-US" sz="1800" dirty="0" smtClean="0">
                        <a:latin typeface="Century Gothic" panose="020B0502020202020204" pitchFamily="34" charset="0"/>
                        <a:cs typeface="Arial" panose="020B0604020202020204" pitchFamily="34" charset="0"/>
                      </a:endParaRPr>
                    </a:p>
                    <a:p>
                      <a:pPr algn="ctr"/>
                      <a:r>
                        <a:rPr lang="en-US" sz="1800" dirty="0" smtClean="0">
                          <a:latin typeface="Century Gothic" panose="020B0502020202020204" pitchFamily="34" charset="0"/>
                          <a:cs typeface="Arial" panose="020B0604020202020204" pitchFamily="34" charset="0"/>
                        </a:rPr>
                        <a:t>PPA</a:t>
                      </a:r>
                      <a:r>
                        <a:rPr lang="en-US" sz="1800" baseline="0" dirty="0" smtClean="0">
                          <a:latin typeface="Century Gothic" panose="020B0502020202020204" pitchFamily="34" charset="0"/>
                          <a:cs typeface="Arial" panose="020B0604020202020204" pitchFamily="34" charset="0"/>
                        </a:rPr>
                        <a:t> cover </a:t>
                      </a:r>
                      <a:r>
                        <a:rPr lang="en-US" sz="1800" baseline="0" dirty="0" err="1" smtClean="0">
                          <a:latin typeface="Century Gothic" panose="020B0502020202020204" pitchFamily="34" charset="0"/>
                          <a:cs typeface="Arial" panose="020B0604020202020204" pitchFamily="34" charset="0"/>
                        </a:rPr>
                        <a:t>Mrs</a:t>
                      </a:r>
                      <a:r>
                        <a:rPr lang="en-US" sz="1800" baseline="0" dirty="0" smtClean="0">
                          <a:latin typeface="Century Gothic" panose="020B0502020202020204" pitchFamily="34" charset="0"/>
                          <a:cs typeface="Arial" panose="020B0604020202020204" pitchFamily="34" charset="0"/>
                        </a:rPr>
                        <a:t> Telling </a:t>
                      </a:r>
                      <a:endParaRPr lang="en-US" sz="1800" dirty="0">
                        <a:latin typeface="Century Gothic" panose="020B0502020202020204" pitchFamily="34" charset="0"/>
                        <a:cs typeface="Arial" panose="020B0604020202020204" pitchFamily="34" charset="0"/>
                      </a:endParaRPr>
                    </a:p>
                  </a:txBody>
                  <a:tcPr anchor="ctr">
                    <a:solidFill>
                      <a:srgbClr val="941651">
                        <a:alpha val="23922"/>
                      </a:srgbClr>
                    </a:solidFill>
                  </a:tcPr>
                </a:tc>
                <a:tc hMerge="1">
                  <a:txBody>
                    <a:bodyPr/>
                    <a:lstStyle/>
                    <a:p>
                      <a:endParaRPr lang="en-US"/>
                    </a:p>
                  </a:txBody>
                  <a:tcPr/>
                </a:tc>
                <a:tc hMerge="1">
                  <a:txBody>
                    <a:bodyPr/>
                    <a:lstStyle/>
                    <a:p>
                      <a:pPr algn="ctr"/>
                      <a:endParaRPr lang="en-US" sz="2400" dirty="0">
                        <a:latin typeface="+mn-lt"/>
                        <a:cs typeface="Arial" panose="020B0604020202020204" pitchFamily="34" charset="0"/>
                      </a:endParaRPr>
                    </a:p>
                  </a:txBody>
                  <a:tcPr anchor="ctr">
                    <a:solidFill>
                      <a:srgbClr val="941651">
                        <a:alpha val="23922"/>
                      </a:srgbClr>
                    </a:solidFill>
                  </a:tcPr>
                </a:tc>
                <a:tc hMerge="1">
                  <a:txBody>
                    <a:bodyPr/>
                    <a:lstStyle/>
                    <a:p>
                      <a:endParaRPr lang="en-US"/>
                    </a:p>
                  </a:txBody>
                  <a:tcPr/>
                </a:tc>
                <a:tc hMerge="1">
                  <a:txBody>
                    <a:bodyPr/>
                    <a:lstStyle/>
                    <a:p>
                      <a:pPr algn="ctr"/>
                      <a:endParaRPr lang="en-US" sz="2400" dirty="0">
                        <a:latin typeface="Twinkl Cursive Unlooped Thin" panose="02000000000000000000" pitchFamily="2" charset="77"/>
                      </a:endParaRPr>
                    </a:p>
                  </a:txBody>
                  <a:tcPr anchor="ctr">
                    <a:solidFill>
                      <a:srgbClr val="941651">
                        <a:alpha val="23922"/>
                      </a:srgbClr>
                    </a:solidFill>
                  </a:tcPr>
                </a:tc>
                <a:tc hMerge="1">
                  <a:txBody>
                    <a:bodyPr/>
                    <a:lstStyle/>
                    <a:p>
                      <a:pPr algn="ctr"/>
                      <a:endParaRPr lang="en-US" sz="2400" dirty="0">
                        <a:latin typeface="+mn-lt"/>
                        <a:cs typeface="Arial" panose="020B0604020202020204" pitchFamily="34" charset="0"/>
                      </a:endParaRPr>
                    </a:p>
                  </a:txBody>
                  <a:tcPr anchor="ctr">
                    <a:solidFill>
                      <a:srgbClr val="941651">
                        <a:alpha val="23922"/>
                      </a:srgbClr>
                    </a:solidFill>
                  </a:tcPr>
                </a:tc>
                <a:tc hMerge="1">
                  <a:txBody>
                    <a:bodyPr/>
                    <a:lstStyle/>
                    <a:p>
                      <a:endParaRPr lang="en-US"/>
                    </a:p>
                  </a:txBody>
                  <a:tcPr/>
                </a:tc>
                <a:tc hMerge="1">
                  <a:txBody>
                    <a:bodyPr/>
                    <a:lstStyle/>
                    <a:p>
                      <a:pPr algn="ctr"/>
                      <a:endParaRPr lang="en-US" sz="2400" dirty="0">
                        <a:latin typeface="+mn-lt"/>
                        <a:cs typeface="Arial" panose="020B0604020202020204" pitchFamily="34" charset="0"/>
                      </a:endParaRPr>
                    </a:p>
                  </a:txBody>
                  <a:tcPr anchor="ctr">
                    <a:solidFill>
                      <a:srgbClr val="941651">
                        <a:alpha val="23922"/>
                      </a:srgbClr>
                    </a:solidFill>
                  </a:tcPr>
                </a:tc>
                <a:extLst>
                  <a:ext uri="{0D108BD9-81ED-4DB2-BD59-A6C34878D82A}">
                    <a16:rowId xmlns:a16="http://schemas.microsoft.com/office/drawing/2014/main" val="2586286354"/>
                  </a:ext>
                </a:extLst>
              </a:tr>
              <a:tr h="1252024">
                <a:tc>
                  <a:txBody>
                    <a:bodyPr/>
                    <a:lstStyle/>
                    <a:p>
                      <a:pPr algn="ctr"/>
                      <a:r>
                        <a:rPr lang="en-US" sz="1800" b="1" dirty="0">
                          <a:solidFill>
                            <a:schemeClr val="bg1"/>
                          </a:solidFill>
                          <a:latin typeface="Century Gothic" panose="020B0502020202020204" pitchFamily="34" charset="0"/>
                          <a:cs typeface="Arial" panose="020B0604020202020204" pitchFamily="34" charset="0"/>
                        </a:rPr>
                        <a:t>School times</a:t>
                      </a:r>
                    </a:p>
                  </a:txBody>
                  <a:tcPr anchor="ctr">
                    <a:solidFill>
                      <a:srgbClr val="521B93"/>
                    </a:solidFill>
                  </a:tcPr>
                </a:tc>
                <a:tc gridSpan="3">
                  <a:txBody>
                    <a:bodyPr/>
                    <a:lstStyle/>
                    <a:p>
                      <a:pPr algn="ctr"/>
                      <a:r>
                        <a:rPr lang="en-US" sz="1400" dirty="0">
                          <a:latin typeface="Century Gothic" panose="020B0502020202020204" pitchFamily="34" charset="0"/>
                          <a:cs typeface="Arial" panose="020B0604020202020204" pitchFamily="34" charset="0"/>
                        </a:rPr>
                        <a:t>Registration:</a:t>
                      </a:r>
                    </a:p>
                    <a:p>
                      <a:pPr algn="ctr"/>
                      <a:r>
                        <a:rPr lang="en-US" sz="1400" dirty="0" smtClean="0">
                          <a:latin typeface="Century Gothic" panose="020B0502020202020204" pitchFamily="34" charset="0"/>
                          <a:cs typeface="Arial" panose="020B0604020202020204" pitchFamily="34" charset="0"/>
                        </a:rPr>
                        <a:t>8.45 –</a:t>
                      </a:r>
                      <a:r>
                        <a:rPr lang="en-US" sz="1400" baseline="0" dirty="0" smtClean="0">
                          <a:latin typeface="Century Gothic" panose="020B0502020202020204" pitchFamily="34" charset="0"/>
                          <a:cs typeface="Arial" panose="020B0604020202020204" pitchFamily="34" charset="0"/>
                        </a:rPr>
                        <a:t> 9.00</a:t>
                      </a:r>
                      <a:endParaRPr lang="en-US" sz="1400" dirty="0">
                        <a:latin typeface="Century Gothic" panose="020B0502020202020204" pitchFamily="34" charset="0"/>
                        <a:cs typeface="Arial" panose="020B0604020202020204" pitchFamily="34" charset="0"/>
                      </a:endParaRPr>
                    </a:p>
                  </a:txBody>
                  <a:tcPr anchor="ctr">
                    <a:solidFill>
                      <a:srgbClr val="521B93">
                        <a:alpha val="25098"/>
                      </a:srgbClr>
                    </a:solidFill>
                  </a:tcPr>
                </a:tc>
                <a:tc hMerge="1">
                  <a:txBody>
                    <a:bodyPr/>
                    <a:lstStyle/>
                    <a:p>
                      <a:endParaRPr lang="en-US"/>
                    </a:p>
                  </a:txBody>
                  <a:tcPr/>
                </a:tc>
                <a:tc hMerge="1">
                  <a:txBody>
                    <a:bodyPr/>
                    <a:lstStyle/>
                    <a:p>
                      <a:pPr algn="ctr"/>
                      <a:endParaRPr lang="en-US" sz="2400" dirty="0">
                        <a:latin typeface="Twinkl Cursive Unlooped Thin" panose="02000000000000000000" pitchFamily="2" charset="77"/>
                      </a:endParaRPr>
                    </a:p>
                  </a:txBody>
                  <a:tcPr anchor="ctr">
                    <a:solidFill>
                      <a:srgbClr val="521B93">
                        <a:alpha val="25098"/>
                      </a:srgbClr>
                    </a:solidFill>
                  </a:tcPr>
                </a:tc>
                <a:tc gridSpan="2">
                  <a:txBody>
                    <a:bodyPr/>
                    <a:lstStyle/>
                    <a:p>
                      <a:pPr algn="ctr"/>
                      <a:r>
                        <a:rPr lang="en-US" sz="1400" dirty="0">
                          <a:latin typeface="Century Gothic" panose="020B0502020202020204" pitchFamily="34" charset="0"/>
                          <a:cs typeface="Arial" panose="020B0604020202020204" pitchFamily="34" charset="0"/>
                        </a:rPr>
                        <a:t>Breaktime:</a:t>
                      </a:r>
                    </a:p>
                    <a:p>
                      <a:pPr algn="ctr"/>
                      <a:r>
                        <a:rPr lang="en-US" sz="1400" dirty="0" smtClean="0">
                          <a:latin typeface="Century Gothic" panose="020B0502020202020204" pitchFamily="34" charset="0"/>
                          <a:cs typeface="Arial" panose="020B0604020202020204" pitchFamily="34" charset="0"/>
                        </a:rPr>
                        <a:t>10.30 - 10.45</a:t>
                      </a:r>
                      <a:endParaRPr lang="en-US" sz="1400" dirty="0">
                        <a:latin typeface="Century Gothic" panose="020B0502020202020204" pitchFamily="34" charset="0"/>
                        <a:cs typeface="Arial" panose="020B0604020202020204" pitchFamily="34" charset="0"/>
                      </a:endParaRPr>
                    </a:p>
                  </a:txBody>
                  <a:tcPr anchor="ctr">
                    <a:solidFill>
                      <a:srgbClr val="521B93">
                        <a:alpha val="25098"/>
                      </a:srgbClr>
                    </a:solidFill>
                  </a:tcPr>
                </a:tc>
                <a:tc hMerge="1">
                  <a:txBody>
                    <a:bodyPr/>
                    <a:lstStyle/>
                    <a:p>
                      <a:pPr algn="ctr"/>
                      <a:endParaRPr lang="en-US" sz="2400" dirty="0">
                        <a:latin typeface="Twinkl Cursive Unlooped Thin" panose="02000000000000000000" pitchFamily="2" charset="77"/>
                      </a:endParaRPr>
                    </a:p>
                  </a:txBody>
                  <a:tcPr anchor="ctr">
                    <a:solidFill>
                      <a:srgbClr val="521B93">
                        <a:alpha val="25098"/>
                      </a:srgbClr>
                    </a:solidFill>
                  </a:tcPr>
                </a:tc>
                <a:tc gridSpan="2">
                  <a:txBody>
                    <a:bodyPr/>
                    <a:lstStyle/>
                    <a:p>
                      <a:pPr algn="ctr"/>
                      <a:r>
                        <a:rPr lang="en-US" sz="1400" dirty="0">
                          <a:latin typeface="Century Gothic" panose="020B0502020202020204" pitchFamily="34" charset="0"/>
                          <a:cs typeface="Arial" panose="020B0604020202020204" pitchFamily="34" charset="0"/>
                        </a:rPr>
                        <a:t>Lunchtime:</a:t>
                      </a:r>
                    </a:p>
                    <a:p>
                      <a:pPr algn="ctr"/>
                      <a:r>
                        <a:rPr lang="en-US" sz="1400" dirty="0" smtClean="0">
                          <a:latin typeface="Century Gothic" panose="020B0502020202020204" pitchFamily="34" charset="0"/>
                          <a:cs typeface="Arial" panose="020B0604020202020204" pitchFamily="34" charset="0"/>
                        </a:rPr>
                        <a:t>12.00 - 1.00</a:t>
                      </a:r>
                      <a:endParaRPr lang="en-US" sz="1400" dirty="0">
                        <a:latin typeface="Century Gothic" panose="020B0502020202020204" pitchFamily="34" charset="0"/>
                        <a:cs typeface="Arial" panose="020B0604020202020204" pitchFamily="34" charset="0"/>
                      </a:endParaRPr>
                    </a:p>
                  </a:txBody>
                  <a:tcPr anchor="ctr">
                    <a:solidFill>
                      <a:srgbClr val="521B93">
                        <a:alpha val="25098"/>
                      </a:srgbClr>
                    </a:solidFill>
                  </a:tcPr>
                </a:tc>
                <a:tc hMerge="1">
                  <a:txBody>
                    <a:bodyPr/>
                    <a:lstStyle/>
                    <a:p>
                      <a:endParaRPr lang="en-US"/>
                    </a:p>
                  </a:txBody>
                  <a:tcPr/>
                </a:tc>
                <a:tc>
                  <a:txBody>
                    <a:bodyPr/>
                    <a:lstStyle/>
                    <a:p>
                      <a:pPr algn="ctr"/>
                      <a:r>
                        <a:rPr lang="en-US" sz="1400" dirty="0">
                          <a:latin typeface="Century Gothic" panose="020B0502020202020204" pitchFamily="34" charset="0"/>
                          <a:cs typeface="Arial" panose="020B0604020202020204" pitchFamily="34" charset="0"/>
                        </a:rPr>
                        <a:t>End of Day:</a:t>
                      </a:r>
                    </a:p>
                    <a:p>
                      <a:pPr algn="ctr"/>
                      <a:r>
                        <a:rPr lang="en-US" sz="1400" dirty="0" smtClean="0">
                          <a:latin typeface="Century Gothic" panose="020B0502020202020204" pitchFamily="34" charset="0"/>
                          <a:cs typeface="Arial" panose="020B0604020202020204" pitchFamily="34" charset="0"/>
                        </a:rPr>
                        <a:t>3.20</a:t>
                      </a:r>
                      <a:endParaRPr lang="en-US" sz="1400" dirty="0">
                        <a:latin typeface="Century Gothic" panose="020B0502020202020204" pitchFamily="34" charset="0"/>
                        <a:cs typeface="Arial" panose="020B0604020202020204" pitchFamily="34" charset="0"/>
                      </a:endParaRPr>
                    </a:p>
                  </a:txBody>
                  <a:tcPr anchor="ctr">
                    <a:solidFill>
                      <a:srgbClr val="521B93">
                        <a:alpha val="25098"/>
                      </a:srgbClr>
                    </a:solidFill>
                  </a:tcPr>
                </a:tc>
                <a:extLst>
                  <a:ext uri="{0D108BD9-81ED-4DB2-BD59-A6C34878D82A}">
                    <a16:rowId xmlns:a16="http://schemas.microsoft.com/office/drawing/2014/main" val="1658743320"/>
                  </a:ext>
                </a:extLst>
              </a:tr>
              <a:tr h="370840">
                <a:tc>
                  <a:txBody>
                    <a:bodyPr/>
                    <a:lstStyle/>
                    <a:p>
                      <a:pPr algn="ctr"/>
                      <a:r>
                        <a:rPr lang="en-US" sz="1800" b="1" dirty="0">
                          <a:solidFill>
                            <a:schemeClr val="bg1"/>
                          </a:solidFill>
                          <a:latin typeface="Century Gothic" panose="020B0502020202020204" pitchFamily="34" charset="0"/>
                          <a:cs typeface="Arial" panose="020B0604020202020204" pitchFamily="34" charset="0"/>
                        </a:rPr>
                        <a:t>Example</a:t>
                      </a:r>
                    </a:p>
                    <a:p>
                      <a:pPr algn="ctr"/>
                      <a:r>
                        <a:rPr lang="en-US" sz="1800" b="1" dirty="0">
                          <a:solidFill>
                            <a:schemeClr val="bg1"/>
                          </a:solidFill>
                          <a:latin typeface="Century Gothic" panose="020B0502020202020204" pitchFamily="34" charset="0"/>
                          <a:cs typeface="Arial" panose="020B0604020202020204" pitchFamily="34" charset="0"/>
                        </a:rPr>
                        <a:t>Timetable</a:t>
                      </a:r>
                    </a:p>
                  </a:txBody>
                  <a:tcPr anchor="ctr">
                    <a:solidFill>
                      <a:srgbClr val="005493"/>
                    </a:solidFill>
                  </a:tcPr>
                </a:tc>
                <a:tc>
                  <a:txBody>
                    <a:bodyPr/>
                    <a:lstStyle/>
                    <a:p>
                      <a:pPr algn="ctr"/>
                      <a:r>
                        <a:rPr lang="en-US" sz="1400" dirty="0">
                          <a:solidFill>
                            <a:schemeClr val="tx1"/>
                          </a:solidFill>
                          <a:latin typeface="Century Gothic" panose="020B0502020202020204" pitchFamily="34" charset="0"/>
                          <a:cs typeface="Arial" panose="020B0604020202020204" pitchFamily="34" charset="0"/>
                        </a:rPr>
                        <a:t>Morning work / </a:t>
                      </a:r>
                    </a:p>
                    <a:p>
                      <a:pPr algn="ctr"/>
                      <a:r>
                        <a:rPr lang="en-US" sz="1400" dirty="0">
                          <a:solidFill>
                            <a:schemeClr val="tx1"/>
                          </a:solidFill>
                          <a:latin typeface="Century Gothic" panose="020B0502020202020204" pitchFamily="34" charset="0"/>
                          <a:cs typeface="Arial" panose="020B0604020202020204" pitchFamily="34" charset="0"/>
                        </a:rPr>
                        <a:t>Registration </a:t>
                      </a:r>
                    </a:p>
                  </a:txBody>
                  <a:tcPr anchor="ctr">
                    <a:solidFill>
                      <a:srgbClr val="005493">
                        <a:alpha val="2313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entury Gothic" panose="020B0502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entury Gothic" panose="020B0502020202020204" pitchFamily="34" charset="0"/>
                          <a:cs typeface="Arial" panose="020B0604020202020204" pitchFamily="34" charset="0"/>
                        </a:rPr>
                        <a:t>Guided Reading </a:t>
                      </a:r>
                    </a:p>
                  </a:txBody>
                  <a:tcPr anchor="ctr">
                    <a:solidFill>
                      <a:srgbClr val="005493">
                        <a:alpha val="2313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entury Gothic" panose="020B0502020202020204" pitchFamily="34" charset="0"/>
                          <a:cs typeface="Arial" panose="020B0604020202020204" pitchFamily="34" charset="0"/>
                        </a:rPr>
                        <a:t>English</a:t>
                      </a:r>
                    </a:p>
                    <a:p>
                      <a:pPr algn="ctr"/>
                      <a:endParaRPr lang="en-US" sz="1400" dirty="0">
                        <a:solidFill>
                          <a:schemeClr val="tx1"/>
                        </a:solidFill>
                        <a:latin typeface="Century Gothic" panose="020B0502020202020204" pitchFamily="34" charset="0"/>
                        <a:cs typeface="Arial" panose="020B0604020202020204" pitchFamily="34" charset="0"/>
                      </a:endParaRPr>
                    </a:p>
                  </a:txBody>
                  <a:tcPr anchor="ctr">
                    <a:solidFill>
                      <a:srgbClr val="005493">
                        <a:alpha val="23137"/>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entury Gothic" panose="020B0502020202020204" pitchFamily="34" charset="0"/>
                          <a:cs typeface="Arial" panose="020B0604020202020204" pitchFamily="34" charset="0"/>
                        </a:rPr>
                        <a:t>Break</a:t>
                      </a:r>
                    </a:p>
                    <a:p>
                      <a:pPr algn="ctr"/>
                      <a:endParaRPr lang="en-US" sz="1400" dirty="0">
                        <a:solidFill>
                          <a:schemeClr val="tx1"/>
                        </a:solidFill>
                        <a:latin typeface="Century Gothic" panose="020B0502020202020204" pitchFamily="34" charset="0"/>
                        <a:cs typeface="Arial" panose="020B0604020202020204" pitchFamily="34" charset="0"/>
                      </a:endParaRPr>
                    </a:p>
                  </a:txBody>
                  <a:tcPr anchor="ctr">
                    <a:solidFill>
                      <a:srgbClr val="005493">
                        <a:alpha val="23137"/>
                      </a:srgbClr>
                    </a:solidFill>
                  </a:tcPr>
                </a:tc>
                <a:tc>
                  <a:txBody>
                    <a:bodyPr/>
                    <a:lstStyle/>
                    <a:p>
                      <a:pPr algn="ctr"/>
                      <a:r>
                        <a:rPr lang="en-US" sz="1400" dirty="0" err="1">
                          <a:solidFill>
                            <a:schemeClr val="tx1"/>
                          </a:solidFill>
                          <a:latin typeface="Century Gothic" panose="020B0502020202020204" pitchFamily="34" charset="0"/>
                          <a:cs typeface="Arial" panose="020B0604020202020204" pitchFamily="34" charset="0"/>
                        </a:rPr>
                        <a:t>Maths</a:t>
                      </a:r>
                      <a:endParaRPr lang="en-US" sz="1400" dirty="0">
                        <a:solidFill>
                          <a:schemeClr val="tx1"/>
                        </a:solidFill>
                        <a:latin typeface="Century Gothic" panose="020B0502020202020204" pitchFamily="34" charset="0"/>
                        <a:cs typeface="Arial" panose="020B0604020202020204" pitchFamily="34" charset="0"/>
                      </a:endParaRPr>
                    </a:p>
                  </a:txBody>
                  <a:tcPr anchor="ctr">
                    <a:solidFill>
                      <a:srgbClr val="005493">
                        <a:alpha val="23137"/>
                      </a:srgbClr>
                    </a:solidFill>
                  </a:tcPr>
                </a:tc>
                <a:tc gridSpan="2">
                  <a:txBody>
                    <a:bodyPr/>
                    <a:lstStyle/>
                    <a:p>
                      <a:pPr algn="ctr"/>
                      <a:r>
                        <a:rPr lang="en-US" sz="1400" dirty="0">
                          <a:solidFill>
                            <a:schemeClr val="tx1"/>
                          </a:solidFill>
                          <a:latin typeface="Century Gothic" panose="020B0502020202020204" pitchFamily="34" charset="0"/>
                          <a:cs typeface="Arial" panose="020B0604020202020204" pitchFamily="34" charset="0"/>
                        </a:rPr>
                        <a:t>Lunch</a:t>
                      </a:r>
                    </a:p>
                  </a:txBody>
                  <a:tcPr anchor="ctr">
                    <a:solidFill>
                      <a:srgbClr val="005493">
                        <a:alpha val="23137"/>
                      </a:srgbClr>
                    </a:solidFill>
                  </a:tcPr>
                </a:tc>
                <a:tc hMerge="1">
                  <a:txBody>
                    <a:bodyPr/>
                    <a:lstStyle/>
                    <a:p>
                      <a:endParaRPr lang="en-US"/>
                    </a:p>
                  </a:txBody>
                  <a:tcPr/>
                </a:tc>
                <a:tc>
                  <a:txBody>
                    <a:bodyPr/>
                    <a:lstStyle/>
                    <a:p>
                      <a:pPr algn="ctr"/>
                      <a:r>
                        <a:rPr lang="en-US" sz="1400" dirty="0" smtClean="0">
                          <a:solidFill>
                            <a:schemeClr val="tx1"/>
                          </a:solidFill>
                          <a:latin typeface="Century Gothic" panose="020B0502020202020204" pitchFamily="34" charset="0"/>
                          <a:cs typeface="Arial" panose="020B0604020202020204" pitchFamily="34" charset="0"/>
                        </a:rPr>
                        <a:t>PE</a:t>
                      </a:r>
                      <a:endParaRPr lang="en-US" sz="1400" dirty="0">
                        <a:solidFill>
                          <a:schemeClr val="tx1"/>
                        </a:solidFill>
                        <a:latin typeface="Century Gothic" panose="020B0502020202020204" pitchFamily="34" charset="0"/>
                        <a:cs typeface="Arial" panose="020B0604020202020204" pitchFamily="34" charset="0"/>
                      </a:endParaRPr>
                    </a:p>
                    <a:p>
                      <a:pPr algn="ctr"/>
                      <a:r>
                        <a:rPr lang="en-US" sz="1400" dirty="0" smtClean="0">
                          <a:solidFill>
                            <a:schemeClr val="tx1"/>
                          </a:solidFill>
                          <a:latin typeface="Century Gothic" panose="020B0502020202020204" pitchFamily="34" charset="0"/>
                          <a:cs typeface="Arial" panose="020B0604020202020204" pitchFamily="34" charset="0"/>
                        </a:rPr>
                        <a:t>RE</a:t>
                      </a:r>
                      <a:endParaRPr lang="en-US" sz="1400" dirty="0">
                        <a:solidFill>
                          <a:schemeClr val="tx1"/>
                        </a:solidFill>
                        <a:latin typeface="Century Gothic" panose="020B0502020202020204" pitchFamily="34" charset="0"/>
                        <a:cs typeface="Arial" panose="020B0604020202020204" pitchFamily="34" charset="0"/>
                      </a:endParaRPr>
                    </a:p>
                  </a:txBody>
                  <a:tcPr anchor="ctr">
                    <a:solidFill>
                      <a:srgbClr val="005493">
                        <a:alpha val="23137"/>
                      </a:srgbClr>
                    </a:solidFill>
                  </a:tcPr>
                </a:tc>
                <a:extLst>
                  <a:ext uri="{0D108BD9-81ED-4DB2-BD59-A6C34878D82A}">
                    <a16:rowId xmlns:a16="http://schemas.microsoft.com/office/drawing/2014/main" val="1603629507"/>
                  </a:ext>
                </a:extLst>
              </a:tr>
              <a:tr h="641643">
                <a:tc>
                  <a:txBody>
                    <a:bodyPr/>
                    <a:lstStyle/>
                    <a:p>
                      <a:pPr algn="ctr"/>
                      <a:r>
                        <a:rPr lang="en-US" sz="1800" dirty="0">
                          <a:solidFill>
                            <a:schemeClr val="bg1"/>
                          </a:solidFill>
                          <a:latin typeface="Century Gothic" panose="020B0502020202020204" pitchFamily="34" charset="0"/>
                          <a:cs typeface="Arial" panose="020B0604020202020204" pitchFamily="34" charset="0"/>
                        </a:rPr>
                        <a:t>PE Days</a:t>
                      </a:r>
                    </a:p>
                  </a:txBody>
                  <a:tcPr anchor="ctr">
                    <a:solidFill>
                      <a:srgbClr val="009193"/>
                    </a:solidFill>
                  </a:tcPr>
                </a:tc>
                <a:tc gridSpan="4">
                  <a:txBody>
                    <a:bodyPr/>
                    <a:lstStyle/>
                    <a:p>
                      <a:pPr algn="ctr"/>
                      <a:r>
                        <a:rPr lang="en-US" sz="1800" dirty="0">
                          <a:solidFill>
                            <a:schemeClr val="tx1"/>
                          </a:solidFill>
                          <a:latin typeface="Century Gothic" panose="020B0502020202020204" pitchFamily="34" charset="0"/>
                          <a:cs typeface="Arial" panose="020B0604020202020204" pitchFamily="34" charset="0"/>
                        </a:rPr>
                        <a:t>Monday</a:t>
                      </a:r>
                    </a:p>
                  </a:txBody>
                  <a:tcPr anchor="ctr">
                    <a:solidFill>
                      <a:srgbClr val="009193">
                        <a:alpha val="20392"/>
                      </a:srgbClr>
                    </a:solidFill>
                  </a:tcPr>
                </a:tc>
                <a:tc hMerge="1">
                  <a:txBody>
                    <a:bodyPr/>
                    <a:lstStyle/>
                    <a:p>
                      <a:endParaRPr lang="en-US"/>
                    </a:p>
                  </a:txBody>
                  <a:tcPr/>
                </a:tc>
                <a:tc hMerge="1">
                  <a:txBody>
                    <a:bodyPr/>
                    <a:lstStyle/>
                    <a:p>
                      <a:endParaRPr lang="en-US" sz="2400" dirty="0">
                        <a:latin typeface="Twinkl Cursive Unlooped Thin" panose="02000000000000000000" pitchFamily="2" charset="77"/>
                      </a:endParaRPr>
                    </a:p>
                  </a:txBody>
                  <a:tcPr/>
                </a:tc>
                <a:tc hMerge="1">
                  <a:txBody>
                    <a:bodyPr/>
                    <a:lstStyle/>
                    <a:p>
                      <a:endParaRPr lang="en-US"/>
                    </a:p>
                  </a:txBody>
                  <a:tcPr/>
                </a:tc>
                <a:tc gridSpan="2">
                  <a:txBody>
                    <a:bodyPr/>
                    <a:lstStyle/>
                    <a:p>
                      <a:pPr algn="ctr"/>
                      <a:r>
                        <a:rPr lang="en-US" sz="1800" dirty="0" smtClean="0">
                          <a:solidFill>
                            <a:schemeClr val="tx1"/>
                          </a:solidFill>
                          <a:latin typeface="Century Gothic" panose="020B0502020202020204" pitchFamily="34" charset="0"/>
                          <a:cs typeface="Arial" panose="020B0604020202020204" pitchFamily="34" charset="0"/>
                        </a:rPr>
                        <a:t>Wednesday</a:t>
                      </a:r>
                      <a:endParaRPr lang="en-US" sz="1800" dirty="0">
                        <a:solidFill>
                          <a:schemeClr val="tx1"/>
                        </a:solidFill>
                        <a:latin typeface="Century Gothic" panose="020B0502020202020204" pitchFamily="34" charset="0"/>
                        <a:cs typeface="Arial" panose="020B0604020202020204" pitchFamily="34" charset="0"/>
                      </a:endParaRPr>
                    </a:p>
                  </a:txBody>
                  <a:tcPr anchor="ctr">
                    <a:solidFill>
                      <a:srgbClr val="009193">
                        <a:alpha val="20392"/>
                      </a:srgbClr>
                    </a:solidFill>
                  </a:tcPr>
                </a:tc>
                <a:tc hMerge="1">
                  <a:txBody>
                    <a:bodyPr/>
                    <a:lstStyle/>
                    <a:p>
                      <a:endParaRPr lang="en-US"/>
                    </a:p>
                  </a:txBody>
                  <a:tcPr/>
                </a:tc>
                <a:tc gridSpan="2">
                  <a:txBody>
                    <a:bodyPr/>
                    <a:lstStyle/>
                    <a:p>
                      <a:pPr algn="ctr"/>
                      <a:r>
                        <a:rPr lang="en-US" sz="1800" dirty="0">
                          <a:solidFill>
                            <a:schemeClr val="tx1"/>
                          </a:solidFill>
                          <a:latin typeface="Century Gothic" panose="020B0502020202020204" pitchFamily="34" charset="0"/>
                          <a:cs typeface="Arial" panose="020B0604020202020204" pitchFamily="34" charset="0"/>
                        </a:rPr>
                        <a:t>Children to have PE kit in school</a:t>
                      </a:r>
                    </a:p>
                  </a:txBody>
                  <a:tcPr anchor="ctr">
                    <a:solidFill>
                      <a:srgbClr val="009193">
                        <a:alpha val="20392"/>
                      </a:srgbClr>
                    </a:solidFill>
                  </a:tcPr>
                </a:tc>
                <a:tc hMerge="1">
                  <a:txBody>
                    <a:bodyPr/>
                    <a:lstStyle/>
                    <a:p>
                      <a:endParaRPr lang="en-US"/>
                    </a:p>
                  </a:txBody>
                  <a:tcPr/>
                </a:tc>
                <a:extLst>
                  <a:ext uri="{0D108BD9-81ED-4DB2-BD59-A6C34878D82A}">
                    <a16:rowId xmlns:a16="http://schemas.microsoft.com/office/drawing/2014/main" val="3946691957"/>
                  </a:ext>
                </a:extLst>
              </a:tr>
            </a:tbl>
          </a:graphicData>
        </a:graphic>
      </p:graphicFrame>
      <p:sp>
        <p:nvSpPr>
          <p:cNvPr id="5" name="TextBox 4">
            <a:extLst>
              <a:ext uri="{FF2B5EF4-FFF2-40B4-BE49-F238E27FC236}">
                <a16:creationId xmlns:a16="http://schemas.microsoft.com/office/drawing/2014/main" id="{FD61D43C-A945-A64B-8992-7A1FC24B20CA}"/>
              </a:ext>
            </a:extLst>
          </p:cNvPr>
          <p:cNvSpPr txBox="1"/>
          <p:nvPr/>
        </p:nvSpPr>
        <p:spPr>
          <a:xfrm>
            <a:off x="4260404" y="1027785"/>
            <a:ext cx="2920992" cy="523220"/>
          </a:xfrm>
          <a:prstGeom prst="rect">
            <a:avLst/>
          </a:prstGeom>
          <a:noFill/>
        </p:spPr>
        <p:txBody>
          <a:bodyPr wrap="none" rtlCol="0">
            <a:spAutoFit/>
          </a:bodyPr>
          <a:lstStyle/>
          <a:p>
            <a:r>
              <a:rPr lang="en-US" sz="2800" b="1" u="sng" dirty="0">
                <a:latin typeface="Century Gothic" panose="020B0502020202020204" pitchFamily="34" charset="0"/>
                <a:cs typeface="Arial" panose="020B0604020202020204" pitchFamily="34" charset="0"/>
              </a:rPr>
              <a:t>Key Information</a:t>
            </a:r>
          </a:p>
        </p:txBody>
      </p:sp>
      <p:pic>
        <p:nvPicPr>
          <p:cNvPr id="7" name="Picture 6"/>
          <p:cNvPicPr>
            <a:picLocks noChangeAspect="1"/>
          </p:cNvPicPr>
          <p:nvPr/>
        </p:nvPicPr>
        <p:blipFill>
          <a:blip r:embed="rId3"/>
          <a:stretch>
            <a:fillRect/>
          </a:stretch>
        </p:blipFill>
        <p:spPr>
          <a:xfrm>
            <a:off x="6096003" y="167862"/>
            <a:ext cx="5783221" cy="859923"/>
          </a:xfrm>
          <a:prstGeom prst="rect">
            <a:avLst/>
          </a:prstGeom>
        </p:spPr>
      </p:pic>
    </p:spTree>
    <p:extLst>
      <p:ext uri="{BB962C8B-B14F-4D97-AF65-F5344CB8AC3E}">
        <p14:creationId xmlns:p14="http://schemas.microsoft.com/office/powerpoint/2010/main" val="35774015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2467" y="1988781"/>
            <a:ext cx="11384782" cy="2585323"/>
          </a:xfrm>
          <a:prstGeom prst="rect">
            <a:avLst/>
          </a:prstGeom>
          <a:noFill/>
        </p:spPr>
        <p:txBody>
          <a:bodyPr wrap="square" rtlCol="0">
            <a:spAutoFit/>
          </a:bodyPr>
          <a:lstStyle/>
          <a:p>
            <a:r>
              <a:rPr lang="en-US" sz="2400" dirty="0">
                <a:latin typeface="Century Gothic" panose="020B0502020202020204" pitchFamily="34" charset="0"/>
              </a:rPr>
              <a:t>Forest School half term this year </a:t>
            </a:r>
            <a:r>
              <a:rPr lang="en-US" sz="2400" dirty="0" smtClean="0">
                <a:latin typeface="Century Gothic" panose="020B0502020202020204" pitchFamily="34" charset="0"/>
              </a:rPr>
              <a:t>– WC 12</a:t>
            </a:r>
            <a:r>
              <a:rPr lang="en-US" sz="2400" baseline="30000" dirty="0" smtClean="0">
                <a:latin typeface="Century Gothic" panose="020B0502020202020204" pitchFamily="34" charset="0"/>
              </a:rPr>
              <a:t>th</a:t>
            </a:r>
            <a:r>
              <a:rPr lang="en-US" sz="2400" dirty="0" smtClean="0">
                <a:latin typeface="Century Gothic" panose="020B0502020202020204" pitchFamily="34" charset="0"/>
              </a:rPr>
              <a:t> October </a:t>
            </a:r>
            <a:endParaRPr lang="en-GB" sz="2400" dirty="0" smtClean="0">
              <a:latin typeface="Century Gothic" panose="020B0502020202020204" pitchFamily="34" charset="0"/>
            </a:endParaRPr>
          </a:p>
          <a:p>
            <a:endParaRPr lang="en-GB" sz="2400" dirty="0">
              <a:latin typeface="Century Gothic" panose="020B0502020202020204" pitchFamily="34" charset="0"/>
            </a:endParaRPr>
          </a:p>
          <a:p>
            <a:r>
              <a:rPr lang="en-GB" sz="2400" dirty="0" smtClean="0">
                <a:latin typeface="Century Gothic" panose="020B0502020202020204" pitchFamily="34" charset="0"/>
              </a:rPr>
              <a:t>Residential –</a:t>
            </a:r>
            <a:r>
              <a:rPr lang="en-US" sz="2400" dirty="0">
                <a:latin typeface="Century Gothic" panose="020B0502020202020204" pitchFamily="34" charset="0"/>
              </a:rPr>
              <a:t>	</a:t>
            </a:r>
            <a:r>
              <a:rPr lang="en-US" sz="2400" dirty="0" smtClean="0">
                <a:latin typeface="Century Gothic" panose="020B0502020202020204" pitchFamily="34" charset="0"/>
              </a:rPr>
              <a:t> PGL dates TBC</a:t>
            </a:r>
          </a:p>
          <a:p>
            <a:endParaRPr lang="en-US" sz="2400" dirty="0">
              <a:latin typeface="Century Gothic" panose="020B0502020202020204" pitchFamily="34" charset="0"/>
            </a:endParaRPr>
          </a:p>
          <a:p>
            <a:r>
              <a:rPr lang="en-US" sz="2400" dirty="0" smtClean="0">
                <a:latin typeface="Century Gothic" panose="020B0502020202020204" pitchFamily="34" charset="0"/>
              </a:rPr>
              <a:t>Sports Trips</a:t>
            </a:r>
            <a:endParaRPr lang="en-US" sz="2400" dirty="0" smtClean="0">
              <a:latin typeface="Century Gothic" panose="020B0502020202020204" pitchFamily="34" charset="0"/>
            </a:endParaRPr>
          </a:p>
          <a:p>
            <a:endParaRPr lang="en-US" sz="2400" dirty="0">
              <a:latin typeface="Century Gothic" panose="020B0502020202020204" pitchFamily="34" charset="0"/>
            </a:endParaRPr>
          </a:p>
          <a:p>
            <a:endParaRPr lang="en-US" dirty="0">
              <a:latin typeface="Century Gothic" panose="020B0502020202020204" pitchFamily="34" charset="0"/>
            </a:endParaRPr>
          </a:p>
        </p:txBody>
      </p:sp>
      <p:pic>
        <p:nvPicPr>
          <p:cNvPr id="4" name="Picture 3"/>
          <p:cNvPicPr>
            <a:picLocks noChangeAspect="1"/>
          </p:cNvPicPr>
          <p:nvPr/>
        </p:nvPicPr>
        <p:blipFill>
          <a:blip r:embed="rId2"/>
          <a:stretch>
            <a:fillRect/>
          </a:stretch>
        </p:blipFill>
        <p:spPr>
          <a:xfrm>
            <a:off x="5943867" y="101170"/>
            <a:ext cx="5783221" cy="859923"/>
          </a:xfrm>
          <a:prstGeom prst="rect">
            <a:avLst/>
          </a:prstGeom>
        </p:spPr>
      </p:pic>
    </p:spTree>
    <p:extLst>
      <p:ext uri="{BB962C8B-B14F-4D97-AF65-F5344CB8AC3E}">
        <p14:creationId xmlns:p14="http://schemas.microsoft.com/office/powerpoint/2010/main" val="18907609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20E3164-B742-6D49-87A8-C1493AD90E6B}"/>
              </a:ext>
            </a:extLst>
          </p:cNvPr>
          <p:cNvSpPr txBox="1"/>
          <p:nvPr/>
        </p:nvSpPr>
        <p:spPr>
          <a:xfrm>
            <a:off x="584428" y="1448890"/>
            <a:ext cx="11607572" cy="4678204"/>
          </a:xfrm>
          <a:prstGeom prst="rect">
            <a:avLst/>
          </a:prstGeom>
          <a:noFill/>
        </p:spPr>
        <p:txBody>
          <a:bodyPr wrap="square" rtlCol="0">
            <a:spAutoFit/>
          </a:bodyPr>
          <a:lstStyle/>
          <a:p>
            <a:r>
              <a:rPr lang="en-US" sz="2000" b="1" u="sng" dirty="0">
                <a:latin typeface="Century Gothic" panose="020B0502020202020204" pitchFamily="34" charset="0"/>
                <a:cs typeface="Arial" panose="020B0604020202020204" pitchFamily="34" charset="0"/>
              </a:rPr>
              <a:t>Curriculum areas and subject topics: </a:t>
            </a:r>
            <a:endParaRPr lang="en-US" sz="2000" b="1" u="sng" dirty="0">
              <a:solidFill>
                <a:schemeClr val="accent6"/>
              </a:solidFill>
              <a:latin typeface="Century Gothic" panose="020B0502020202020204" pitchFamily="34" charset="0"/>
              <a:cs typeface="Arial" panose="020B0604020202020204" pitchFamily="34" charset="0"/>
              <a:sym typeface="Wingdings" panose="05000000000000000000" pitchFamily="2" charset="2"/>
            </a:endParaRPr>
          </a:p>
          <a:p>
            <a:endParaRPr lang="en-US" sz="2000" dirty="0">
              <a:latin typeface="Century Gothic" panose="020B0502020202020204" pitchFamily="34" charset="0"/>
              <a:cs typeface="Arial" panose="020B0604020202020204" pitchFamily="34" charset="0"/>
            </a:endParaRPr>
          </a:p>
          <a:p>
            <a:r>
              <a:rPr lang="en-US" sz="2000" dirty="0" err="1">
                <a:latin typeface="Century Gothic" panose="020B0502020202020204" pitchFamily="34" charset="0"/>
                <a:cs typeface="Arial" panose="020B0604020202020204" pitchFamily="34" charset="0"/>
              </a:rPr>
              <a:t>Maths</a:t>
            </a:r>
            <a:r>
              <a:rPr lang="en-US" sz="2000" dirty="0">
                <a:latin typeface="Century Gothic" panose="020B0502020202020204" pitchFamily="34" charset="0"/>
                <a:cs typeface="Arial" panose="020B0604020202020204" pitchFamily="34" charset="0"/>
              </a:rPr>
              <a:t> 				– number and place </a:t>
            </a:r>
            <a:r>
              <a:rPr lang="en-US" sz="2000" dirty="0" smtClean="0">
                <a:latin typeface="Century Gothic" panose="020B0502020202020204" pitchFamily="34" charset="0"/>
                <a:cs typeface="Arial" panose="020B0604020202020204" pitchFamily="34" charset="0"/>
              </a:rPr>
              <a:t>value</a:t>
            </a:r>
          </a:p>
          <a:p>
            <a:r>
              <a:rPr lang="en-US" sz="2000" dirty="0" smtClean="0">
                <a:latin typeface="Century Gothic" panose="020B0502020202020204" pitchFamily="34" charset="0"/>
                <a:cs typeface="Arial" panose="020B0604020202020204" pitchFamily="34" charset="0"/>
              </a:rPr>
              <a:t>English </a:t>
            </a:r>
            <a:r>
              <a:rPr lang="en-US" sz="2000" dirty="0">
                <a:latin typeface="Century Gothic" panose="020B0502020202020204" pitchFamily="34" charset="0"/>
                <a:cs typeface="Arial" panose="020B0604020202020204" pitchFamily="34" charset="0"/>
              </a:rPr>
              <a:t>				– </a:t>
            </a:r>
            <a:r>
              <a:rPr lang="en-US" sz="2000" dirty="0" smtClean="0">
                <a:latin typeface="Century Gothic" panose="020B0502020202020204" pitchFamily="34" charset="0"/>
                <a:cs typeface="Arial" panose="020B0604020202020204" pitchFamily="34" charset="0"/>
              </a:rPr>
              <a:t>Narrative</a:t>
            </a:r>
            <a:endParaRPr lang="en-US" sz="2000" dirty="0">
              <a:latin typeface="Century Gothic" panose="020B0502020202020204" pitchFamily="34" charset="0"/>
              <a:cs typeface="Arial" panose="020B0604020202020204" pitchFamily="34" charset="0"/>
            </a:endParaRPr>
          </a:p>
          <a:p>
            <a:r>
              <a:rPr lang="en-US" sz="2000" dirty="0">
                <a:latin typeface="Century Gothic" panose="020B0502020202020204" pitchFamily="34" charset="0"/>
                <a:cs typeface="Arial" panose="020B0604020202020204" pitchFamily="34" charset="0"/>
              </a:rPr>
              <a:t>RE 				– The Bible </a:t>
            </a:r>
            <a:r>
              <a:rPr lang="en-US" sz="2000" dirty="0">
                <a:latin typeface="Century Gothic" panose="020B0502020202020204" pitchFamily="34" charset="0"/>
                <a:cs typeface="Arial" panose="020B0604020202020204" pitchFamily="34" charset="0"/>
                <a:sym typeface="Wingdings" pitchFamily="2" charset="2"/>
              </a:rPr>
              <a:t> </a:t>
            </a:r>
            <a:r>
              <a:rPr lang="en-US" sz="2000" dirty="0" smtClean="0">
                <a:latin typeface="Century Gothic" panose="020B0502020202020204" pitchFamily="34" charset="0"/>
                <a:cs typeface="Arial" panose="020B0604020202020204" pitchFamily="34" charset="0"/>
                <a:sym typeface="Wingdings" pitchFamily="2" charset="2"/>
              </a:rPr>
              <a:t>Creation</a:t>
            </a:r>
            <a:endParaRPr lang="en-US" sz="2000" dirty="0">
              <a:latin typeface="Century Gothic" panose="020B0502020202020204" pitchFamily="34" charset="0"/>
              <a:cs typeface="Arial" panose="020B0604020202020204" pitchFamily="34" charset="0"/>
            </a:endParaRPr>
          </a:p>
          <a:p>
            <a:r>
              <a:rPr lang="en-US" sz="2000" dirty="0">
                <a:latin typeface="Century Gothic" panose="020B0502020202020204" pitchFamily="34" charset="0"/>
                <a:cs typeface="Arial" panose="020B0604020202020204" pitchFamily="34" charset="0"/>
              </a:rPr>
              <a:t>Science 			</a:t>
            </a:r>
            <a:r>
              <a:rPr lang="en-US" sz="2000" dirty="0" smtClean="0">
                <a:latin typeface="Century Gothic" panose="020B0502020202020204" pitchFamily="34" charset="0"/>
                <a:cs typeface="Arial" panose="020B0604020202020204" pitchFamily="34" charset="0"/>
              </a:rPr>
              <a:t>– </a:t>
            </a:r>
            <a:r>
              <a:rPr lang="en-US" sz="2000" dirty="0">
                <a:latin typeface="Century Gothic" panose="020B0502020202020204" pitchFamily="34" charset="0"/>
                <a:cs typeface="Arial" panose="020B0604020202020204" pitchFamily="34" charset="0"/>
              </a:rPr>
              <a:t>Living Things and their Habitats</a:t>
            </a:r>
          </a:p>
          <a:p>
            <a:r>
              <a:rPr lang="en-US" sz="2000" dirty="0" smtClean="0">
                <a:latin typeface="Century Gothic" panose="020B0502020202020204" pitchFamily="34" charset="0"/>
                <a:cs typeface="Arial" panose="020B0604020202020204" pitchFamily="34" charset="0"/>
              </a:rPr>
              <a:t>Topic - Geography </a:t>
            </a:r>
            <a:r>
              <a:rPr lang="en-US" sz="2000" dirty="0">
                <a:latin typeface="Century Gothic" panose="020B0502020202020204" pitchFamily="34" charset="0"/>
                <a:cs typeface="Arial" panose="020B0604020202020204" pitchFamily="34" charset="0"/>
              </a:rPr>
              <a:t>		– </a:t>
            </a:r>
            <a:r>
              <a:rPr lang="en-US" sz="2000" dirty="0" smtClean="0">
                <a:latin typeface="Century Gothic" panose="020B0502020202020204" pitchFamily="34" charset="0"/>
                <a:cs typeface="Arial" panose="020B0604020202020204" pitchFamily="34" charset="0"/>
              </a:rPr>
              <a:t>Why does population change?</a:t>
            </a:r>
            <a:endParaRPr lang="en-US" sz="2000" dirty="0">
              <a:latin typeface="Century Gothic" panose="020B0502020202020204" pitchFamily="34" charset="0"/>
              <a:cs typeface="Arial" panose="020B0604020202020204" pitchFamily="34" charset="0"/>
            </a:endParaRPr>
          </a:p>
          <a:p>
            <a:r>
              <a:rPr lang="en-US" sz="2000" dirty="0">
                <a:latin typeface="Century Gothic" panose="020B0502020202020204" pitchFamily="34" charset="0"/>
                <a:cs typeface="Arial" panose="020B0604020202020204" pitchFamily="34" charset="0"/>
              </a:rPr>
              <a:t>PE 				– tri-golf, dance </a:t>
            </a:r>
          </a:p>
          <a:p>
            <a:r>
              <a:rPr lang="en-US" sz="2000" dirty="0">
                <a:latin typeface="Century Gothic" panose="020B0502020202020204" pitchFamily="34" charset="0"/>
                <a:cs typeface="Arial" panose="020B0604020202020204" pitchFamily="34" charset="0"/>
              </a:rPr>
              <a:t>Computing			– The Internet, networks, servers, sharing information</a:t>
            </a:r>
          </a:p>
          <a:p>
            <a:endParaRPr lang="en-US" sz="2000" dirty="0">
              <a:latin typeface="Century Gothic" panose="020B0502020202020204" pitchFamily="34" charset="0"/>
              <a:cs typeface="Arial" panose="020B0604020202020204" pitchFamily="34" charset="0"/>
            </a:endParaRPr>
          </a:p>
          <a:p>
            <a:r>
              <a:rPr lang="en-US" sz="2000" dirty="0">
                <a:latin typeface="Century Gothic" panose="020B0502020202020204" pitchFamily="34" charset="0"/>
                <a:cs typeface="Arial" panose="020B0604020202020204" pitchFamily="34" charset="0"/>
              </a:rPr>
              <a:t>and further learning through Art, Music and French	</a:t>
            </a:r>
          </a:p>
          <a:p>
            <a:endParaRPr lang="en-US" sz="2000" dirty="0">
              <a:latin typeface="Century Gothic" panose="020B0502020202020204" pitchFamily="34" charset="0"/>
              <a:cs typeface="Arial" panose="020B0604020202020204" pitchFamily="34" charset="0"/>
            </a:endParaRPr>
          </a:p>
          <a:p>
            <a:r>
              <a:rPr lang="en-US" sz="2000" u="sng" dirty="0">
                <a:latin typeface="Century Gothic" panose="020B0502020202020204" pitchFamily="34" charset="0"/>
                <a:cs typeface="Arial" panose="020B0604020202020204" pitchFamily="34" charset="0"/>
              </a:rPr>
              <a:t>Enrichment Opportunities: </a:t>
            </a:r>
          </a:p>
          <a:p>
            <a:r>
              <a:rPr lang="en-US" sz="2000" dirty="0" smtClean="0">
                <a:solidFill>
                  <a:schemeClr val="accent6"/>
                </a:solidFill>
                <a:latin typeface="Century Gothic" panose="020B0502020202020204" pitchFamily="34" charset="0"/>
                <a:cs typeface="Arial" panose="020B0604020202020204" pitchFamily="34" charset="0"/>
              </a:rPr>
              <a:t>School Trips</a:t>
            </a:r>
          </a:p>
          <a:p>
            <a:r>
              <a:rPr lang="en-US" sz="2000" dirty="0" smtClean="0">
                <a:solidFill>
                  <a:schemeClr val="accent6"/>
                </a:solidFill>
                <a:latin typeface="Century Gothic" panose="020B0502020202020204" pitchFamily="34" charset="0"/>
                <a:cs typeface="Arial" panose="020B0604020202020204" pitchFamily="34" charset="0"/>
              </a:rPr>
              <a:t>Sport Trips</a:t>
            </a:r>
            <a:r>
              <a:rPr lang="en-US" sz="2000" dirty="0">
                <a:solidFill>
                  <a:schemeClr val="accent6"/>
                </a:solidFill>
                <a:latin typeface="Century Gothic" panose="020B0502020202020204" pitchFamily="34" charset="0"/>
                <a:cs typeface="Arial" panose="020B0604020202020204" pitchFamily="34" charset="0"/>
              </a:rPr>
              <a:t>	</a:t>
            </a:r>
          </a:p>
        </p:txBody>
      </p:sp>
      <p:pic>
        <p:nvPicPr>
          <p:cNvPr id="5" name="Picture 4"/>
          <p:cNvPicPr>
            <a:picLocks noChangeAspect="1"/>
          </p:cNvPicPr>
          <p:nvPr/>
        </p:nvPicPr>
        <p:blipFill>
          <a:blip r:embed="rId3"/>
          <a:stretch>
            <a:fillRect/>
          </a:stretch>
        </p:blipFill>
        <p:spPr>
          <a:xfrm>
            <a:off x="6125750" y="167862"/>
            <a:ext cx="5783221" cy="859923"/>
          </a:xfrm>
          <a:prstGeom prst="rect">
            <a:avLst/>
          </a:prstGeom>
        </p:spPr>
      </p:pic>
    </p:spTree>
    <p:extLst>
      <p:ext uri="{BB962C8B-B14F-4D97-AF65-F5344CB8AC3E}">
        <p14:creationId xmlns:p14="http://schemas.microsoft.com/office/powerpoint/2010/main" val="24053777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614C7F-9EA3-9947-8656-42BB5ACEAE00}"/>
              </a:ext>
            </a:extLst>
          </p:cNvPr>
          <p:cNvSpPr/>
          <p:nvPr/>
        </p:nvSpPr>
        <p:spPr>
          <a:xfrm>
            <a:off x="102973" y="1199238"/>
            <a:ext cx="11986054" cy="5016758"/>
          </a:xfrm>
          <a:prstGeom prst="rect">
            <a:avLst/>
          </a:prstGeom>
        </p:spPr>
        <p:txBody>
          <a:bodyPr wrap="square">
            <a:spAutoFit/>
          </a:bodyPr>
          <a:lstStyle/>
          <a:p>
            <a:pPr fontAlgn="base"/>
            <a:r>
              <a:rPr lang="en-GB" sz="2000" b="1" u="sng" dirty="0">
                <a:solidFill>
                  <a:srgbClr val="C00000"/>
                </a:solidFill>
                <a:latin typeface="Century Gothic" panose="020B0502020202020204" pitchFamily="34" charset="0"/>
                <a:cs typeface="Arial" panose="020B0604020202020204" pitchFamily="34" charset="0"/>
              </a:rPr>
              <a:t>Homework</a:t>
            </a:r>
            <a:r>
              <a:rPr lang="en-GB" sz="2000" dirty="0">
                <a:solidFill>
                  <a:srgbClr val="C00000"/>
                </a:solidFill>
                <a:latin typeface="Century Gothic" panose="020B0502020202020204" pitchFamily="34" charset="0"/>
                <a:cs typeface="Arial" panose="020B0604020202020204" pitchFamily="34" charset="0"/>
              </a:rPr>
              <a:t>:</a:t>
            </a:r>
          </a:p>
          <a:p>
            <a:pPr fontAlgn="base"/>
            <a:endParaRPr lang="en-US" sz="2000" dirty="0">
              <a:solidFill>
                <a:srgbClr val="C00000"/>
              </a:solidFill>
              <a:latin typeface="Century Gothic" panose="020B0502020202020204" pitchFamily="34" charset="0"/>
              <a:cs typeface="Arial" panose="020B0604020202020204" pitchFamily="34" charset="0"/>
            </a:endParaRPr>
          </a:p>
          <a:p>
            <a:pPr fontAlgn="base"/>
            <a:r>
              <a:rPr lang="en-US" sz="2000" dirty="0" smtClean="0">
                <a:solidFill>
                  <a:srgbClr val="C00000"/>
                </a:solidFill>
                <a:latin typeface="Century Gothic" panose="020B0502020202020204" pitchFamily="34" charset="0"/>
                <a:cs typeface="Arial" panose="020B0604020202020204" pitchFamily="34" charset="0"/>
              </a:rPr>
              <a:t>Things to do at home: </a:t>
            </a:r>
            <a:endParaRPr lang="en-GB" sz="2000" dirty="0">
              <a:solidFill>
                <a:srgbClr val="C00000"/>
              </a:solidFill>
              <a:latin typeface="Century Gothic" panose="020B0502020202020204" pitchFamily="34" charset="0"/>
              <a:cs typeface="Arial" panose="020B0604020202020204" pitchFamily="34" charset="0"/>
            </a:endParaRPr>
          </a:p>
          <a:p>
            <a:pPr marL="342900" indent="-342900" fontAlgn="base">
              <a:buFontTx/>
              <a:buChar char="-"/>
            </a:pPr>
            <a:r>
              <a:rPr lang="en-US" sz="2000" dirty="0">
                <a:solidFill>
                  <a:srgbClr val="C00000"/>
                </a:solidFill>
                <a:latin typeface="Century Gothic" panose="020B0502020202020204" pitchFamily="34" charset="0"/>
                <a:cs typeface="Arial" panose="020B0604020202020204" pitchFamily="34" charset="0"/>
              </a:rPr>
              <a:t>Reading </a:t>
            </a:r>
            <a:r>
              <a:rPr lang="en-US" sz="2000" b="1" dirty="0">
                <a:solidFill>
                  <a:srgbClr val="C00000"/>
                </a:solidFill>
                <a:latin typeface="Century Gothic" panose="020B0502020202020204" pitchFamily="34" charset="0"/>
                <a:cs typeface="Arial" panose="020B0604020202020204" pitchFamily="34" charset="0"/>
              </a:rPr>
              <a:t>every day</a:t>
            </a:r>
          </a:p>
          <a:p>
            <a:pPr marL="342900" indent="-342900" fontAlgn="base">
              <a:buFontTx/>
              <a:buChar char="-"/>
            </a:pPr>
            <a:r>
              <a:rPr lang="en-US" sz="2000" dirty="0">
                <a:solidFill>
                  <a:srgbClr val="C00000"/>
                </a:solidFill>
                <a:latin typeface="Century Gothic" panose="020B0502020202020204" pitchFamily="34" charset="0"/>
                <a:cs typeface="Arial" panose="020B0604020202020204" pitchFamily="34" charset="0"/>
              </a:rPr>
              <a:t>Times </a:t>
            </a:r>
            <a:r>
              <a:rPr lang="en-US" sz="2000" dirty="0" smtClean="0">
                <a:solidFill>
                  <a:srgbClr val="C00000"/>
                </a:solidFill>
                <a:latin typeface="Century Gothic" panose="020B0502020202020204" pitchFamily="34" charset="0"/>
                <a:cs typeface="Arial" panose="020B0604020202020204" pitchFamily="34" charset="0"/>
              </a:rPr>
              <a:t>Tables</a:t>
            </a:r>
          </a:p>
          <a:p>
            <a:pPr marL="342900" indent="-342900" fontAlgn="base">
              <a:buFontTx/>
              <a:buChar char="-"/>
            </a:pPr>
            <a:r>
              <a:rPr lang="en-US" sz="2000" dirty="0" smtClean="0">
                <a:solidFill>
                  <a:srgbClr val="C00000"/>
                </a:solidFill>
                <a:latin typeface="Century Gothic" panose="020B0502020202020204" pitchFamily="34" charset="0"/>
                <a:cs typeface="Arial" panose="020B0604020202020204" pitchFamily="34" charset="0"/>
              </a:rPr>
              <a:t>Spelling</a:t>
            </a:r>
            <a:endParaRPr lang="en-GB" sz="2000" dirty="0">
              <a:solidFill>
                <a:srgbClr val="C00000"/>
              </a:solidFill>
              <a:latin typeface="Century Gothic" panose="020B0502020202020204" pitchFamily="34" charset="0"/>
              <a:cs typeface="Arial" panose="020B0604020202020204" pitchFamily="34" charset="0"/>
            </a:endParaRPr>
          </a:p>
          <a:p>
            <a:pPr fontAlgn="base"/>
            <a:endParaRPr lang="en-US" sz="2000" dirty="0">
              <a:solidFill>
                <a:srgbClr val="201F1E"/>
              </a:solidFill>
              <a:latin typeface="Century Gothic" panose="020B0502020202020204" pitchFamily="34" charset="0"/>
              <a:cs typeface="Arial" panose="020B0604020202020204" pitchFamily="34" charset="0"/>
            </a:endParaRPr>
          </a:p>
          <a:p>
            <a:pPr fontAlgn="base"/>
            <a:endParaRPr lang="en-GB" sz="2000" dirty="0">
              <a:solidFill>
                <a:srgbClr val="201F1E"/>
              </a:solidFill>
              <a:latin typeface="Century Gothic" panose="020B0502020202020204" pitchFamily="34" charset="0"/>
              <a:cs typeface="Arial" panose="020B0604020202020204" pitchFamily="34" charset="0"/>
            </a:endParaRPr>
          </a:p>
          <a:p>
            <a:pPr fontAlgn="base"/>
            <a:r>
              <a:rPr lang="en-GB" sz="2000" b="1" u="sng" dirty="0">
                <a:solidFill>
                  <a:srgbClr val="201F1E"/>
                </a:solidFill>
                <a:latin typeface="Century Gothic" panose="020B0502020202020204" pitchFamily="34" charset="0"/>
                <a:cs typeface="Arial" panose="020B0604020202020204" pitchFamily="34" charset="0"/>
              </a:rPr>
              <a:t>How can you </a:t>
            </a:r>
            <a:r>
              <a:rPr lang="en-GB" sz="2000" b="1" u="sng" dirty="0" smtClean="0">
                <a:solidFill>
                  <a:srgbClr val="201F1E"/>
                </a:solidFill>
                <a:latin typeface="Century Gothic" panose="020B0502020202020204" pitchFamily="34" charset="0"/>
                <a:cs typeface="Arial" panose="020B0604020202020204" pitchFamily="34" charset="0"/>
              </a:rPr>
              <a:t>further support </a:t>
            </a:r>
            <a:r>
              <a:rPr lang="en-GB" sz="2000" b="1" u="sng" dirty="0">
                <a:solidFill>
                  <a:srgbClr val="201F1E"/>
                </a:solidFill>
                <a:latin typeface="Century Gothic" panose="020B0502020202020204" pitchFamily="34" charset="0"/>
                <a:cs typeface="Arial" panose="020B0604020202020204" pitchFamily="34" charset="0"/>
              </a:rPr>
              <a:t>at home?</a:t>
            </a:r>
          </a:p>
          <a:p>
            <a:pPr marL="457200" indent="-457200" fontAlgn="base">
              <a:buFont typeface="Arial" panose="020B0604020202020204" pitchFamily="34" charset="0"/>
              <a:buChar char="•"/>
            </a:pPr>
            <a:r>
              <a:rPr lang="en-GB" sz="2000" dirty="0">
                <a:solidFill>
                  <a:srgbClr val="201F1E"/>
                </a:solidFill>
                <a:latin typeface="Century Gothic" panose="020B0502020202020204" pitchFamily="34" charset="0"/>
                <a:cs typeface="Arial" panose="020B0604020202020204" pitchFamily="34" charset="0"/>
              </a:rPr>
              <a:t>Build in time to read and rehearse key skills like number bonds and times tables as well as time to relax and unwind</a:t>
            </a:r>
          </a:p>
          <a:p>
            <a:pPr marL="457200" indent="-457200" fontAlgn="base">
              <a:buFont typeface="Arial" panose="020B0604020202020204" pitchFamily="34" charset="0"/>
              <a:buChar char="•"/>
            </a:pPr>
            <a:r>
              <a:rPr lang="en-GB" sz="2000" dirty="0">
                <a:solidFill>
                  <a:srgbClr val="201F1E"/>
                </a:solidFill>
                <a:latin typeface="Century Gothic" panose="020B0502020202020204" pitchFamily="34" charset="0"/>
                <a:cs typeface="Arial" panose="020B0604020202020204" pitchFamily="34" charset="0"/>
              </a:rPr>
              <a:t>Take the pressure off </a:t>
            </a:r>
          </a:p>
          <a:p>
            <a:pPr marL="457200" indent="-457200" fontAlgn="base">
              <a:buFont typeface="Arial" panose="020B0604020202020204" pitchFamily="34" charset="0"/>
              <a:buChar char="•"/>
            </a:pPr>
            <a:r>
              <a:rPr lang="en-GB" sz="2000" dirty="0">
                <a:solidFill>
                  <a:srgbClr val="201F1E"/>
                </a:solidFill>
                <a:latin typeface="Century Gothic" panose="020B0502020202020204" pitchFamily="34" charset="0"/>
                <a:cs typeface="Arial" panose="020B0604020202020204" pitchFamily="34" charset="0"/>
              </a:rPr>
              <a:t>Developing self-motivation and learning good habits</a:t>
            </a:r>
          </a:p>
          <a:p>
            <a:pPr marL="457200" indent="-457200" fontAlgn="base">
              <a:buFont typeface="Arial" panose="020B0604020202020204" pitchFamily="34" charset="0"/>
              <a:buChar char="•"/>
            </a:pPr>
            <a:r>
              <a:rPr lang="en-GB" sz="2000" dirty="0">
                <a:solidFill>
                  <a:srgbClr val="201F1E"/>
                </a:solidFill>
                <a:latin typeface="Century Gothic" panose="020B0502020202020204" pitchFamily="34" charset="0"/>
                <a:cs typeface="Arial" panose="020B0604020202020204" pitchFamily="34" charset="0"/>
              </a:rPr>
              <a:t>Finding opportunities to build and encourage children’s learning outside of school time – Boggle, crosswords, wordsearch, times tables songs, sudoku, scrabble, strategy games: chess etc. – incidental learning</a:t>
            </a:r>
          </a:p>
        </p:txBody>
      </p:sp>
      <p:pic>
        <p:nvPicPr>
          <p:cNvPr id="7" name="Picture 6"/>
          <p:cNvPicPr>
            <a:picLocks noChangeAspect="1"/>
          </p:cNvPicPr>
          <p:nvPr/>
        </p:nvPicPr>
        <p:blipFill>
          <a:blip r:embed="rId3"/>
          <a:stretch>
            <a:fillRect/>
          </a:stretch>
        </p:blipFill>
        <p:spPr>
          <a:xfrm>
            <a:off x="6096000" y="101170"/>
            <a:ext cx="5783221" cy="859923"/>
          </a:xfrm>
          <a:prstGeom prst="rect">
            <a:avLst/>
          </a:prstGeom>
        </p:spPr>
      </p:pic>
    </p:spTree>
    <p:extLst>
      <p:ext uri="{BB962C8B-B14F-4D97-AF65-F5344CB8AC3E}">
        <p14:creationId xmlns:p14="http://schemas.microsoft.com/office/powerpoint/2010/main" val="1061913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D841DFB-D5A8-604C-915F-5843040ED7EF}"/>
              </a:ext>
            </a:extLst>
          </p:cNvPr>
          <p:cNvSpPr txBox="1"/>
          <p:nvPr/>
        </p:nvSpPr>
        <p:spPr>
          <a:xfrm>
            <a:off x="215153" y="1240018"/>
            <a:ext cx="8029762" cy="400110"/>
          </a:xfrm>
          <a:prstGeom prst="rect">
            <a:avLst/>
          </a:prstGeom>
          <a:noFill/>
        </p:spPr>
        <p:txBody>
          <a:bodyPr wrap="none" rtlCol="0">
            <a:spAutoFit/>
          </a:bodyPr>
          <a:lstStyle/>
          <a:p>
            <a:r>
              <a:rPr lang="en-US" sz="2000" b="1" u="sng" dirty="0">
                <a:latin typeface="Century Gothic" panose="020B0502020202020204" pitchFamily="34" charset="0"/>
                <a:cs typeface="Arial" panose="020B0604020202020204" pitchFamily="34" charset="0"/>
              </a:rPr>
              <a:t>Spelling</a:t>
            </a:r>
            <a:r>
              <a:rPr lang="en-US" sz="2000" dirty="0">
                <a:latin typeface="Century Gothic" panose="020B0502020202020204" pitchFamily="34" charset="0"/>
                <a:cs typeface="Arial" panose="020B0604020202020204" pitchFamily="34" charset="0"/>
              </a:rPr>
              <a:t> – independent, accurate </a:t>
            </a:r>
            <a:r>
              <a:rPr lang="en-US" sz="2000" dirty="0" smtClean="0">
                <a:latin typeface="Century Gothic" panose="020B0502020202020204" pitchFamily="34" charset="0"/>
                <a:cs typeface="Arial" panose="020B0604020202020204" pitchFamily="34" charset="0"/>
              </a:rPr>
              <a:t>application, test every Friday</a:t>
            </a:r>
            <a:endParaRPr lang="en-US" sz="2000" dirty="0">
              <a:latin typeface="Century Gothic" panose="020B0502020202020204" pitchFamily="34" charset="0"/>
              <a:cs typeface="Arial" panose="020B0604020202020204" pitchFamily="34" charset="0"/>
            </a:endParaRPr>
          </a:p>
        </p:txBody>
      </p:sp>
      <p:pic>
        <p:nvPicPr>
          <p:cNvPr id="8" name="Picture 7"/>
          <p:cNvPicPr>
            <a:picLocks noChangeAspect="1"/>
          </p:cNvPicPr>
          <p:nvPr/>
        </p:nvPicPr>
        <p:blipFill>
          <a:blip r:embed="rId3"/>
          <a:stretch>
            <a:fillRect/>
          </a:stretch>
        </p:blipFill>
        <p:spPr>
          <a:xfrm>
            <a:off x="6084277" y="154213"/>
            <a:ext cx="5783221" cy="859923"/>
          </a:xfrm>
          <a:prstGeom prst="rect">
            <a:avLst/>
          </a:prstGeom>
        </p:spPr>
      </p:pic>
      <p:pic>
        <p:nvPicPr>
          <p:cNvPr id="2" name="Picture 1"/>
          <p:cNvPicPr>
            <a:picLocks noChangeAspect="1"/>
          </p:cNvPicPr>
          <p:nvPr/>
        </p:nvPicPr>
        <p:blipFill>
          <a:blip r:embed="rId4"/>
          <a:stretch>
            <a:fillRect/>
          </a:stretch>
        </p:blipFill>
        <p:spPr>
          <a:xfrm>
            <a:off x="789165" y="1866010"/>
            <a:ext cx="1830944" cy="4190331"/>
          </a:xfrm>
          <a:prstGeom prst="rect">
            <a:avLst/>
          </a:prstGeom>
        </p:spPr>
      </p:pic>
      <p:pic>
        <p:nvPicPr>
          <p:cNvPr id="4" name="Picture 3"/>
          <p:cNvPicPr>
            <a:picLocks noChangeAspect="1"/>
          </p:cNvPicPr>
          <p:nvPr/>
        </p:nvPicPr>
        <p:blipFill rotWithShape="1">
          <a:blip r:embed="rId5"/>
          <a:srcRect t="4567"/>
          <a:stretch/>
        </p:blipFill>
        <p:spPr>
          <a:xfrm>
            <a:off x="2851823" y="1866009"/>
            <a:ext cx="2115831" cy="4192577"/>
          </a:xfrm>
          <a:prstGeom prst="rect">
            <a:avLst/>
          </a:prstGeom>
        </p:spPr>
      </p:pic>
      <p:pic>
        <p:nvPicPr>
          <p:cNvPr id="5" name="Picture 4"/>
          <p:cNvPicPr>
            <a:picLocks noChangeAspect="1"/>
          </p:cNvPicPr>
          <p:nvPr/>
        </p:nvPicPr>
        <p:blipFill>
          <a:blip r:embed="rId6"/>
          <a:stretch>
            <a:fillRect/>
          </a:stretch>
        </p:blipFill>
        <p:spPr>
          <a:xfrm>
            <a:off x="5199368" y="1866010"/>
            <a:ext cx="1790517" cy="4205115"/>
          </a:xfrm>
          <a:prstGeom prst="rect">
            <a:avLst/>
          </a:prstGeom>
        </p:spPr>
      </p:pic>
      <p:pic>
        <p:nvPicPr>
          <p:cNvPr id="7" name="Picture 6"/>
          <p:cNvPicPr>
            <a:picLocks noChangeAspect="1"/>
          </p:cNvPicPr>
          <p:nvPr/>
        </p:nvPicPr>
        <p:blipFill>
          <a:blip r:embed="rId7"/>
          <a:stretch>
            <a:fillRect/>
          </a:stretch>
        </p:blipFill>
        <p:spPr>
          <a:xfrm>
            <a:off x="7221599" y="1866010"/>
            <a:ext cx="1689297" cy="4205116"/>
          </a:xfrm>
          <a:prstGeom prst="rect">
            <a:avLst/>
          </a:prstGeom>
        </p:spPr>
      </p:pic>
      <p:pic>
        <p:nvPicPr>
          <p:cNvPr id="9" name="Picture 8"/>
          <p:cNvPicPr>
            <a:picLocks noChangeAspect="1"/>
          </p:cNvPicPr>
          <p:nvPr/>
        </p:nvPicPr>
        <p:blipFill>
          <a:blip r:embed="rId8"/>
          <a:stretch>
            <a:fillRect/>
          </a:stretch>
        </p:blipFill>
        <p:spPr>
          <a:xfrm>
            <a:off x="9142610" y="1866011"/>
            <a:ext cx="1781584" cy="4205116"/>
          </a:xfrm>
          <a:prstGeom prst="rect">
            <a:avLst/>
          </a:prstGeom>
        </p:spPr>
      </p:pic>
    </p:spTree>
    <p:extLst>
      <p:ext uri="{BB962C8B-B14F-4D97-AF65-F5344CB8AC3E}">
        <p14:creationId xmlns:p14="http://schemas.microsoft.com/office/powerpoint/2010/main" val="37540088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360C0DA-5880-E34F-901E-2671EB964BAD}"/>
              </a:ext>
            </a:extLst>
          </p:cNvPr>
          <p:cNvSpPr/>
          <p:nvPr/>
        </p:nvSpPr>
        <p:spPr>
          <a:xfrm>
            <a:off x="190813" y="1202229"/>
            <a:ext cx="12109471" cy="5570756"/>
          </a:xfrm>
          <a:prstGeom prst="rect">
            <a:avLst/>
          </a:prstGeom>
        </p:spPr>
        <p:txBody>
          <a:bodyPr wrap="square">
            <a:spAutoFit/>
          </a:bodyPr>
          <a:lstStyle/>
          <a:p>
            <a:pPr fontAlgn="base"/>
            <a:r>
              <a:rPr lang="en-GB" sz="2400" b="1" i="0" u="sng" dirty="0">
                <a:solidFill>
                  <a:srgbClr val="FA0000"/>
                </a:solidFill>
                <a:effectLst/>
                <a:latin typeface="Century Gothic" panose="020B0502020202020204" pitchFamily="34" charset="0"/>
                <a:cs typeface="Arial" panose="020B0604020202020204" pitchFamily="34" charset="0"/>
              </a:rPr>
              <a:t>Year </a:t>
            </a:r>
            <a:r>
              <a:rPr lang="en-GB" sz="2400" b="1" i="0" u="sng" dirty="0" smtClean="0">
                <a:solidFill>
                  <a:srgbClr val="FA0000"/>
                </a:solidFill>
                <a:effectLst/>
                <a:latin typeface="Century Gothic" panose="020B0502020202020204" pitchFamily="34" charset="0"/>
                <a:cs typeface="Arial" panose="020B0604020202020204" pitchFamily="34" charset="0"/>
              </a:rPr>
              <a:t>6 </a:t>
            </a:r>
            <a:r>
              <a:rPr lang="en-GB" sz="2400" b="1" u="sng" dirty="0" smtClean="0">
                <a:solidFill>
                  <a:srgbClr val="FA0000"/>
                </a:solidFill>
                <a:latin typeface="Century Gothic" panose="020B0502020202020204" pitchFamily="34" charset="0"/>
                <a:cs typeface="Arial" panose="020B0604020202020204" pitchFamily="34" charset="0"/>
              </a:rPr>
              <a:t>SATs</a:t>
            </a:r>
          </a:p>
          <a:p>
            <a:pPr fontAlgn="base"/>
            <a:endParaRPr lang="en-GB" sz="2400" b="1" u="sng" dirty="0">
              <a:solidFill>
                <a:srgbClr val="FF0000"/>
              </a:solidFill>
              <a:latin typeface="Century Gothic" panose="020B0502020202020204" pitchFamily="34" charset="0"/>
              <a:cs typeface="Arial" panose="020B0604020202020204" pitchFamily="34" charset="0"/>
            </a:endParaRPr>
          </a:p>
          <a:p>
            <a:r>
              <a:rPr lang="en-GB" dirty="0">
                <a:latin typeface="Century Gothic" panose="020B0502020202020204" pitchFamily="34" charset="0"/>
              </a:rPr>
              <a:t>SATs are the Standardised Assessment Tests that are given to children at the end of Key Stage 2.</a:t>
            </a:r>
          </a:p>
          <a:p>
            <a:r>
              <a:rPr lang="en-GB" dirty="0">
                <a:latin typeface="Century Gothic" panose="020B0502020202020204" pitchFamily="34" charset="0"/>
              </a:rPr>
              <a:t>The SATs take place over four </a:t>
            </a:r>
            <a:r>
              <a:rPr lang="en-GB" dirty="0" smtClean="0">
                <a:latin typeface="Century Gothic" panose="020B0502020202020204" pitchFamily="34" charset="0"/>
              </a:rPr>
              <a:t>days (last year they started on Monday 10th </a:t>
            </a:r>
            <a:r>
              <a:rPr lang="en-GB" dirty="0">
                <a:latin typeface="Century Gothic" panose="020B0502020202020204" pitchFamily="34" charset="0"/>
              </a:rPr>
              <a:t>May and </a:t>
            </a:r>
            <a:r>
              <a:rPr lang="en-GB" dirty="0" smtClean="0">
                <a:latin typeface="Century Gothic" panose="020B0502020202020204" pitchFamily="34" charset="0"/>
              </a:rPr>
              <a:t>ended </a:t>
            </a:r>
            <a:r>
              <a:rPr lang="en-GB" dirty="0">
                <a:latin typeface="Century Gothic" panose="020B0502020202020204" pitchFamily="34" charset="0"/>
              </a:rPr>
              <a:t>on Thursday </a:t>
            </a:r>
            <a:r>
              <a:rPr lang="en-GB" dirty="0" smtClean="0">
                <a:latin typeface="Century Gothic" panose="020B0502020202020204" pitchFamily="34" charset="0"/>
              </a:rPr>
              <a:t>13th May). </a:t>
            </a:r>
            <a:r>
              <a:rPr lang="en-GB" dirty="0">
                <a:latin typeface="Century Gothic" panose="020B0502020202020204" pitchFamily="34" charset="0"/>
              </a:rPr>
              <a:t> </a:t>
            </a:r>
            <a:endParaRPr lang="en-GB" dirty="0" smtClean="0">
              <a:latin typeface="Century Gothic" panose="020B0502020202020204" pitchFamily="34" charset="0"/>
            </a:endParaRPr>
          </a:p>
          <a:p>
            <a:endParaRPr lang="en-GB" dirty="0">
              <a:latin typeface="Century Gothic" panose="020B0502020202020204" pitchFamily="34" charset="0"/>
            </a:endParaRPr>
          </a:p>
          <a:p>
            <a:r>
              <a:rPr lang="en-GB" dirty="0">
                <a:latin typeface="Century Gothic" panose="020B0502020202020204" pitchFamily="34" charset="0"/>
              </a:rPr>
              <a:t>○ Grammar, punctuation and spelling (paper 1: GPS) –  Monday </a:t>
            </a:r>
            <a:r>
              <a:rPr lang="en-GB" dirty="0" smtClean="0">
                <a:latin typeface="Century Gothic" panose="020B0502020202020204" pitchFamily="34" charset="0"/>
              </a:rPr>
              <a:t>10th </a:t>
            </a:r>
            <a:r>
              <a:rPr lang="en-GB" dirty="0">
                <a:latin typeface="Century Gothic" panose="020B0502020202020204" pitchFamily="34" charset="0"/>
              </a:rPr>
              <a:t>May </a:t>
            </a:r>
            <a:r>
              <a:rPr lang="en-GB" dirty="0" smtClean="0">
                <a:latin typeface="Century Gothic" panose="020B0502020202020204" pitchFamily="34" charset="0"/>
              </a:rPr>
              <a:t>27</a:t>
            </a:r>
            <a:endParaRPr lang="en-GB" dirty="0">
              <a:latin typeface="Century Gothic" panose="020B0502020202020204" pitchFamily="34" charset="0"/>
            </a:endParaRPr>
          </a:p>
          <a:p>
            <a:r>
              <a:rPr lang="en-GB" dirty="0">
                <a:latin typeface="Century Gothic" panose="020B0502020202020204" pitchFamily="34" charset="0"/>
              </a:rPr>
              <a:t>○ Grammar, punctuation and spelling (paper 2: Spelling) – Monday </a:t>
            </a:r>
            <a:r>
              <a:rPr lang="en-GB" dirty="0" smtClean="0">
                <a:latin typeface="Century Gothic" panose="020B0502020202020204" pitchFamily="34" charset="0"/>
              </a:rPr>
              <a:t>10th </a:t>
            </a:r>
            <a:r>
              <a:rPr lang="en-GB" dirty="0">
                <a:latin typeface="Century Gothic" panose="020B0502020202020204" pitchFamily="34" charset="0"/>
              </a:rPr>
              <a:t>May </a:t>
            </a:r>
            <a:r>
              <a:rPr lang="en-GB" dirty="0" smtClean="0">
                <a:latin typeface="Century Gothic" panose="020B0502020202020204" pitchFamily="34" charset="0"/>
              </a:rPr>
              <a:t>27</a:t>
            </a:r>
            <a:r>
              <a:rPr lang="en-GB" dirty="0">
                <a:latin typeface="Century Gothic" panose="020B0502020202020204" pitchFamily="34" charset="0"/>
              </a:rPr>
              <a:t/>
            </a:r>
            <a:br>
              <a:rPr lang="en-GB" dirty="0">
                <a:latin typeface="Century Gothic" panose="020B0502020202020204" pitchFamily="34" charset="0"/>
              </a:rPr>
            </a:br>
            <a:r>
              <a:rPr lang="en-GB" dirty="0">
                <a:latin typeface="Century Gothic" panose="020B0502020202020204" pitchFamily="34" charset="0"/>
              </a:rPr>
              <a:t>○ Reading – Tuesday </a:t>
            </a:r>
            <a:r>
              <a:rPr lang="en-GB" dirty="0" smtClean="0">
                <a:latin typeface="Century Gothic" panose="020B0502020202020204" pitchFamily="34" charset="0"/>
              </a:rPr>
              <a:t>11th </a:t>
            </a:r>
            <a:r>
              <a:rPr lang="en-GB" dirty="0">
                <a:latin typeface="Century Gothic" panose="020B0502020202020204" pitchFamily="34" charset="0"/>
              </a:rPr>
              <a:t>May </a:t>
            </a:r>
            <a:r>
              <a:rPr lang="en-GB" dirty="0" smtClean="0">
                <a:latin typeface="Century Gothic" panose="020B0502020202020204" pitchFamily="34" charset="0"/>
              </a:rPr>
              <a:t>27</a:t>
            </a:r>
            <a:endParaRPr lang="en-GB" dirty="0">
              <a:latin typeface="Century Gothic" panose="020B0502020202020204" pitchFamily="34" charset="0"/>
            </a:endParaRPr>
          </a:p>
          <a:p>
            <a:r>
              <a:rPr lang="en-GB" dirty="0">
                <a:latin typeface="Century Gothic" panose="020B0502020202020204" pitchFamily="34" charset="0"/>
              </a:rPr>
              <a:t>○ Maths (paper 1: Arithmetic) – Wednesday </a:t>
            </a:r>
            <a:r>
              <a:rPr lang="en-GB" dirty="0" smtClean="0">
                <a:latin typeface="Century Gothic" panose="020B0502020202020204" pitchFamily="34" charset="0"/>
              </a:rPr>
              <a:t>12th </a:t>
            </a:r>
            <a:r>
              <a:rPr lang="en-GB" dirty="0">
                <a:latin typeface="Century Gothic" panose="020B0502020202020204" pitchFamily="34" charset="0"/>
              </a:rPr>
              <a:t>May </a:t>
            </a:r>
            <a:r>
              <a:rPr lang="en-GB" dirty="0" smtClean="0">
                <a:latin typeface="Century Gothic" panose="020B0502020202020204" pitchFamily="34" charset="0"/>
              </a:rPr>
              <a:t>27</a:t>
            </a:r>
            <a:r>
              <a:rPr lang="en-GB" dirty="0">
                <a:latin typeface="Century Gothic" panose="020B0502020202020204" pitchFamily="34" charset="0"/>
              </a:rPr>
              <a:t/>
            </a:r>
            <a:br>
              <a:rPr lang="en-GB" dirty="0">
                <a:latin typeface="Century Gothic" panose="020B0502020202020204" pitchFamily="34" charset="0"/>
              </a:rPr>
            </a:br>
            <a:r>
              <a:rPr lang="en-GB" dirty="0">
                <a:latin typeface="Century Gothic" panose="020B0502020202020204" pitchFamily="34" charset="0"/>
              </a:rPr>
              <a:t>○ Maths (paper 2: Reasoning) – Wednesday </a:t>
            </a:r>
            <a:r>
              <a:rPr lang="en-GB" dirty="0" smtClean="0">
                <a:latin typeface="Century Gothic" panose="020B0502020202020204" pitchFamily="34" charset="0"/>
              </a:rPr>
              <a:t>12th </a:t>
            </a:r>
            <a:r>
              <a:rPr lang="en-GB" dirty="0">
                <a:latin typeface="Century Gothic" panose="020B0502020202020204" pitchFamily="34" charset="0"/>
              </a:rPr>
              <a:t>May </a:t>
            </a:r>
            <a:r>
              <a:rPr lang="en-GB" dirty="0" smtClean="0">
                <a:latin typeface="Century Gothic" panose="020B0502020202020204" pitchFamily="34" charset="0"/>
              </a:rPr>
              <a:t>27</a:t>
            </a:r>
            <a:r>
              <a:rPr lang="en-GB" dirty="0">
                <a:latin typeface="Century Gothic" panose="020B0502020202020204" pitchFamily="34" charset="0"/>
              </a:rPr>
              <a:t/>
            </a:r>
            <a:br>
              <a:rPr lang="en-GB" dirty="0">
                <a:latin typeface="Century Gothic" panose="020B0502020202020204" pitchFamily="34" charset="0"/>
              </a:rPr>
            </a:br>
            <a:r>
              <a:rPr lang="en-GB" dirty="0">
                <a:latin typeface="Century Gothic" panose="020B0502020202020204" pitchFamily="34" charset="0"/>
              </a:rPr>
              <a:t>○ Maths (paper 3: Reasoning) – Thursday </a:t>
            </a:r>
            <a:r>
              <a:rPr lang="en-GB" dirty="0" smtClean="0">
                <a:latin typeface="Century Gothic" panose="020B0502020202020204" pitchFamily="34" charset="0"/>
              </a:rPr>
              <a:t>13th </a:t>
            </a:r>
            <a:r>
              <a:rPr lang="en-GB" dirty="0">
                <a:latin typeface="Century Gothic" panose="020B0502020202020204" pitchFamily="34" charset="0"/>
              </a:rPr>
              <a:t>May </a:t>
            </a:r>
            <a:r>
              <a:rPr lang="en-GB" dirty="0" smtClean="0">
                <a:latin typeface="Century Gothic" panose="020B0502020202020204" pitchFamily="34" charset="0"/>
              </a:rPr>
              <a:t>27</a:t>
            </a:r>
            <a:endParaRPr lang="en-GB" dirty="0">
              <a:latin typeface="Century Gothic" panose="020B0502020202020204" pitchFamily="34" charset="0"/>
            </a:endParaRPr>
          </a:p>
          <a:p>
            <a:pPr fontAlgn="base"/>
            <a:endParaRPr lang="en-GB" sz="2400" b="1" u="sng" dirty="0" smtClean="0">
              <a:solidFill>
                <a:srgbClr val="FF0000"/>
              </a:solidFill>
              <a:latin typeface="Century Gothic" panose="020B0502020202020204" pitchFamily="34" charset="0"/>
              <a:cs typeface="Arial" panose="020B0604020202020204" pitchFamily="34" charset="0"/>
            </a:endParaRPr>
          </a:p>
          <a:p>
            <a:pPr fontAlgn="base"/>
            <a:r>
              <a:rPr lang="en-GB" sz="2400" b="1" u="sng" dirty="0" smtClean="0">
                <a:solidFill>
                  <a:srgbClr val="FF0000"/>
                </a:solidFill>
                <a:latin typeface="Century Gothic" panose="020B0502020202020204" pitchFamily="34" charset="0"/>
                <a:cs typeface="Arial" panose="020B0604020202020204" pitchFamily="34" charset="0"/>
              </a:rPr>
              <a:t>Further Information</a:t>
            </a:r>
            <a:endParaRPr lang="en-GB" sz="2400" b="1" u="sng" dirty="0">
              <a:solidFill>
                <a:srgbClr val="FF0000"/>
              </a:solidFill>
              <a:latin typeface="Century Gothic" panose="020B0502020202020204" pitchFamily="34" charset="0"/>
              <a:cs typeface="Arial" panose="020B0604020202020204" pitchFamily="34" charset="0"/>
            </a:endParaRPr>
          </a:p>
          <a:p>
            <a:pPr fontAlgn="base"/>
            <a:endParaRPr lang="en-GB" sz="2000" b="1" i="0" u="sng" dirty="0" smtClean="0">
              <a:effectLst/>
              <a:latin typeface="Century Gothic" panose="020B0502020202020204" pitchFamily="34" charset="0"/>
              <a:cs typeface="Arial" panose="020B0604020202020204" pitchFamily="34" charset="0"/>
            </a:endParaRPr>
          </a:p>
          <a:p>
            <a:pPr fontAlgn="base"/>
            <a:r>
              <a:rPr lang="en-GB" sz="2000" b="1" u="sng" dirty="0">
                <a:latin typeface="Century Gothic" panose="020B0502020202020204" pitchFamily="34" charset="0"/>
                <a:cs typeface="Arial" panose="020B0604020202020204" pitchFamily="34" charset="0"/>
              </a:rPr>
              <a:t>https://www.gov.uk/government/publications/key-stage-2-national-curriculum-tests-and-results-information-for-parents/2025-key-stage-2-national-curriculum-tests-information-for-parents</a:t>
            </a:r>
            <a:endParaRPr lang="en-GB" sz="2000" b="1" i="0" u="sng" dirty="0">
              <a:effectLst/>
              <a:latin typeface="Century Gothic" panose="020B050202020202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a:off x="6050192" y="202340"/>
            <a:ext cx="5783221" cy="859923"/>
          </a:xfrm>
          <a:prstGeom prst="rect">
            <a:avLst/>
          </a:prstGeom>
        </p:spPr>
      </p:pic>
    </p:spTree>
    <p:extLst>
      <p:ext uri="{BB962C8B-B14F-4D97-AF65-F5344CB8AC3E}">
        <p14:creationId xmlns:p14="http://schemas.microsoft.com/office/powerpoint/2010/main" val="2004828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167063"/>
            <a:ext cx="11887200" cy="5355312"/>
          </a:xfrm>
          <a:prstGeom prst="rect">
            <a:avLst/>
          </a:prstGeom>
        </p:spPr>
        <p:txBody>
          <a:bodyPr wrap="square">
            <a:spAutoFit/>
          </a:bodyPr>
          <a:lstStyle/>
          <a:p>
            <a:r>
              <a:rPr lang="en-GB" b="1" dirty="0">
                <a:solidFill>
                  <a:srgbClr val="FA0000"/>
                </a:solidFill>
                <a:latin typeface="Century Gothic" panose="020B0502020202020204" pitchFamily="34" charset="0"/>
              </a:rPr>
              <a:t>Key Stage 2 Reading</a:t>
            </a:r>
            <a:endParaRPr lang="en-GB" dirty="0">
              <a:solidFill>
                <a:srgbClr val="FA0000"/>
              </a:solidFill>
              <a:latin typeface="Century Gothic" panose="020B0502020202020204" pitchFamily="34" charset="0"/>
            </a:endParaRPr>
          </a:p>
          <a:p>
            <a:pPr algn="just"/>
            <a:r>
              <a:rPr lang="en-GB" dirty="0">
                <a:latin typeface="Century Gothic" panose="020B0502020202020204" pitchFamily="34" charset="0"/>
              </a:rPr>
              <a:t>The reading test is a single paper with questions based on three passages of text. Your child will have one hour, including reading time, to complete the test.</a:t>
            </a:r>
          </a:p>
          <a:p>
            <a:pPr algn="just"/>
            <a:r>
              <a:rPr lang="en-GB" dirty="0">
                <a:latin typeface="Century Gothic" panose="020B0502020202020204" pitchFamily="34" charset="0"/>
              </a:rPr>
              <a:t>There will be a selection of question types, including:</a:t>
            </a:r>
          </a:p>
          <a:p>
            <a:pPr algn="just">
              <a:buFont typeface="Arial" panose="020B0604020202020204" pitchFamily="34" charset="0"/>
              <a:buChar char="•"/>
            </a:pPr>
            <a:r>
              <a:rPr lang="en-GB" dirty="0">
                <a:latin typeface="Century Gothic" panose="020B0502020202020204" pitchFamily="34" charset="0"/>
              </a:rPr>
              <a:t>Ranking/ordering, e.g. ‘Number the events below to show the order in which they happen in the story’</a:t>
            </a:r>
          </a:p>
          <a:p>
            <a:pPr algn="just">
              <a:buFont typeface="Arial" panose="020B0604020202020204" pitchFamily="34" charset="0"/>
              <a:buChar char="•"/>
            </a:pPr>
            <a:r>
              <a:rPr lang="en-GB" dirty="0">
                <a:latin typeface="Century Gothic" panose="020B0502020202020204" pitchFamily="34" charset="0"/>
              </a:rPr>
              <a:t>Labelling, e.g. ‘Label the text to show the title of the story’</a:t>
            </a:r>
          </a:p>
          <a:p>
            <a:pPr algn="just">
              <a:buFont typeface="Arial" panose="020B0604020202020204" pitchFamily="34" charset="0"/>
              <a:buChar char="•"/>
            </a:pPr>
            <a:r>
              <a:rPr lang="en-GB" dirty="0">
                <a:latin typeface="Century Gothic" panose="020B0502020202020204" pitchFamily="34" charset="0"/>
              </a:rPr>
              <a:t>Find and copy, e.g. ‘Find and copy one word that suggests what the weather is like in the story’</a:t>
            </a:r>
          </a:p>
          <a:p>
            <a:pPr algn="just">
              <a:buFont typeface="Arial" panose="020B0604020202020204" pitchFamily="34" charset="0"/>
              <a:buChar char="•"/>
            </a:pPr>
            <a:r>
              <a:rPr lang="en-GB" dirty="0">
                <a:latin typeface="Century Gothic" panose="020B0502020202020204" pitchFamily="34" charset="0"/>
              </a:rPr>
              <a:t>Short constructed response, e.g. ‘What does the bear eat?’</a:t>
            </a:r>
          </a:p>
          <a:p>
            <a:pPr algn="just">
              <a:buFont typeface="Arial" panose="020B0604020202020204" pitchFamily="34" charset="0"/>
              <a:buChar char="•"/>
            </a:pPr>
            <a:r>
              <a:rPr lang="en-GB" dirty="0">
                <a:latin typeface="Century Gothic" panose="020B0502020202020204" pitchFamily="34" charset="0"/>
              </a:rPr>
              <a:t>Open-ended response, e.g. ‘Look at the sentence that begins Once upon a time. How does the writer increase the tension throughout this paragraph? Explain fully, referring to the text in your answer</a:t>
            </a:r>
            <a:r>
              <a:rPr lang="en-GB" dirty="0" smtClean="0">
                <a:latin typeface="Century Gothic" panose="020B0502020202020204" pitchFamily="34" charset="0"/>
              </a:rPr>
              <a:t>.’</a:t>
            </a:r>
          </a:p>
          <a:p>
            <a:pPr algn="just">
              <a:buFont typeface="Arial" panose="020B0604020202020204" pitchFamily="34" charset="0"/>
              <a:buChar char="•"/>
            </a:pPr>
            <a:endParaRPr lang="en-GB" dirty="0">
              <a:solidFill>
                <a:srgbClr val="526891"/>
              </a:solidFill>
              <a:latin typeface="Century Gothic" panose="020B0502020202020204" pitchFamily="34" charset="0"/>
            </a:endParaRPr>
          </a:p>
          <a:p>
            <a:r>
              <a:rPr lang="en-GB" b="1" dirty="0">
                <a:solidFill>
                  <a:srgbClr val="FA0000"/>
                </a:solidFill>
                <a:latin typeface="Century Gothic" panose="020B0502020202020204" pitchFamily="34" charset="0"/>
              </a:rPr>
              <a:t>Key Stage 2 Grammar, Punctuation and Spelling test</a:t>
            </a:r>
            <a:endParaRPr lang="en-GB" dirty="0">
              <a:solidFill>
                <a:srgbClr val="FA0000"/>
              </a:solidFill>
              <a:latin typeface="Century Gothic" panose="020B0502020202020204" pitchFamily="34" charset="0"/>
            </a:endParaRPr>
          </a:p>
          <a:p>
            <a:pPr algn="just"/>
            <a:r>
              <a:rPr lang="en-GB" dirty="0">
                <a:latin typeface="Century Gothic" panose="020B0502020202020204" pitchFamily="34" charset="0"/>
              </a:rPr>
              <a:t>The grammar, punctuation and spelling test consists of two parts: a grammar and punctuation paper requiring short answers, lasting 45 minutes, and an aural spelling test of 20 words, lasting around 15 minutes.</a:t>
            </a:r>
          </a:p>
          <a:p>
            <a:pPr algn="just"/>
            <a:r>
              <a:rPr lang="en-GB" dirty="0">
                <a:latin typeface="Century Gothic" panose="020B0502020202020204" pitchFamily="34" charset="0"/>
              </a:rPr>
              <a:t>The grammar and punctuation test will include two sub-types of questions:</a:t>
            </a:r>
          </a:p>
          <a:p>
            <a:pPr algn="just">
              <a:buFont typeface="Arial" panose="020B0604020202020204" pitchFamily="34" charset="0"/>
              <a:buChar char="•"/>
            </a:pPr>
            <a:r>
              <a:rPr lang="en-GB" dirty="0">
                <a:latin typeface="Century Gothic" panose="020B0502020202020204" pitchFamily="34" charset="0"/>
              </a:rPr>
              <a:t>Selected response, e.g. ‘Identify the adjectives in the sentence below’</a:t>
            </a:r>
          </a:p>
          <a:p>
            <a:pPr algn="just">
              <a:buFont typeface="Arial" panose="020B0604020202020204" pitchFamily="34" charset="0"/>
              <a:buChar char="•"/>
            </a:pPr>
            <a:r>
              <a:rPr lang="en-GB" dirty="0">
                <a:latin typeface="Century Gothic" panose="020B0502020202020204" pitchFamily="34" charset="0"/>
              </a:rPr>
              <a:t>Constructed response, e.g. ‘Correct/complete/rewrite the sentence below,’ or, ‘The sentence below has an apostrophe missing. Explain why it needs an apostrophe</a:t>
            </a:r>
            <a:r>
              <a:rPr lang="en-GB" dirty="0" smtClean="0">
                <a:latin typeface="Century Gothic" panose="020B0502020202020204" pitchFamily="34" charset="0"/>
              </a:rPr>
              <a:t>.’</a:t>
            </a:r>
            <a:endParaRPr lang="en-GB" dirty="0">
              <a:latin typeface="Century Gothic" panose="020B0502020202020204" pitchFamily="34" charset="0"/>
            </a:endParaRPr>
          </a:p>
        </p:txBody>
      </p:sp>
      <p:pic>
        <p:nvPicPr>
          <p:cNvPr id="3" name="Picture 2"/>
          <p:cNvPicPr>
            <a:picLocks noChangeAspect="1"/>
          </p:cNvPicPr>
          <p:nvPr/>
        </p:nvPicPr>
        <p:blipFill>
          <a:blip r:embed="rId2"/>
          <a:stretch>
            <a:fillRect/>
          </a:stretch>
        </p:blipFill>
        <p:spPr>
          <a:xfrm>
            <a:off x="5975642" y="202340"/>
            <a:ext cx="5783221" cy="859923"/>
          </a:xfrm>
          <a:prstGeom prst="rect">
            <a:avLst/>
          </a:prstGeom>
        </p:spPr>
      </p:pic>
    </p:spTree>
    <p:extLst>
      <p:ext uri="{BB962C8B-B14F-4D97-AF65-F5344CB8AC3E}">
        <p14:creationId xmlns:p14="http://schemas.microsoft.com/office/powerpoint/2010/main" val="2773544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0895" y="646095"/>
            <a:ext cx="11149263" cy="6186309"/>
          </a:xfrm>
          <a:prstGeom prst="rect">
            <a:avLst/>
          </a:prstGeom>
        </p:spPr>
        <p:txBody>
          <a:bodyPr wrap="square">
            <a:spAutoFit/>
          </a:bodyPr>
          <a:lstStyle/>
          <a:p>
            <a:r>
              <a:rPr lang="en-GB" b="1" dirty="0">
                <a:solidFill>
                  <a:srgbClr val="FA0000"/>
                </a:solidFill>
                <a:latin typeface="Century Gothic" panose="020B0502020202020204" pitchFamily="34" charset="0"/>
              </a:rPr>
              <a:t>Key Stage 2 Maths</a:t>
            </a:r>
            <a:endParaRPr lang="en-GB" dirty="0">
              <a:solidFill>
                <a:srgbClr val="FA0000"/>
              </a:solidFill>
              <a:latin typeface="Century Gothic" panose="020B0502020202020204" pitchFamily="34" charset="0"/>
            </a:endParaRPr>
          </a:p>
          <a:p>
            <a:pPr algn="just"/>
            <a:r>
              <a:rPr lang="en-GB" dirty="0">
                <a:latin typeface="Century Gothic" panose="020B0502020202020204" pitchFamily="34" charset="0"/>
              </a:rPr>
              <a:t>Children sit three papers in maths:</a:t>
            </a:r>
          </a:p>
          <a:p>
            <a:pPr algn="just">
              <a:buFont typeface="Arial" panose="020B0604020202020204" pitchFamily="34" charset="0"/>
              <a:buChar char="•"/>
            </a:pPr>
            <a:r>
              <a:rPr lang="en-GB" dirty="0">
                <a:latin typeface="Century Gothic" panose="020B0502020202020204" pitchFamily="34" charset="0"/>
              </a:rPr>
              <a:t>Paper 1: arithmetic, 30 minutes</a:t>
            </a:r>
          </a:p>
          <a:p>
            <a:pPr algn="just">
              <a:buFont typeface="Arial" panose="020B0604020202020204" pitchFamily="34" charset="0"/>
              <a:buChar char="•"/>
            </a:pPr>
            <a:r>
              <a:rPr lang="en-GB" dirty="0">
                <a:latin typeface="Century Gothic" panose="020B0502020202020204" pitchFamily="34" charset="0"/>
              </a:rPr>
              <a:t>Papers 2 and 3: reasoning, 40 minutes per paper</a:t>
            </a:r>
          </a:p>
          <a:p>
            <a:pPr algn="just"/>
            <a:r>
              <a:rPr lang="en-GB" dirty="0">
                <a:latin typeface="Century Gothic" panose="020B0502020202020204" pitchFamily="34" charset="0"/>
              </a:rPr>
              <a:t>Paper 1 will consist of fixed response questions, where children have to give the correct answer to calculations, including long multiplication and division. Papers 2 and 3 will involve a number of question types, including:</a:t>
            </a:r>
          </a:p>
          <a:p>
            <a:pPr algn="just">
              <a:buFont typeface="Arial" panose="020B0604020202020204" pitchFamily="34" charset="0"/>
              <a:buChar char="•"/>
            </a:pPr>
            <a:r>
              <a:rPr lang="en-GB" dirty="0">
                <a:latin typeface="Century Gothic" panose="020B0502020202020204" pitchFamily="34" charset="0"/>
              </a:rPr>
              <a:t>Multiple choice</a:t>
            </a:r>
          </a:p>
          <a:p>
            <a:pPr algn="just">
              <a:buFont typeface="Arial" panose="020B0604020202020204" pitchFamily="34" charset="0"/>
              <a:buChar char="•"/>
            </a:pPr>
            <a:r>
              <a:rPr lang="en-GB" dirty="0">
                <a:latin typeface="Century Gothic" panose="020B0502020202020204" pitchFamily="34" charset="0"/>
              </a:rPr>
              <a:t>True or false</a:t>
            </a:r>
          </a:p>
          <a:p>
            <a:pPr algn="just">
              <a:buFont typeface="Arial" panose="020B0604020202020204" pitchFamily="34" charset="0"/>
              <a:buChar char="•"/>
            </a:pPr>
            <a:r>
              <a:rPr lang="en-GB" dirty="0">
                <a:latin typeface="Century Gothic" panose="020B0502020202020204" pitchFamily="34" charset="0"/>
              </a:rPr>
              <a:t>Constrained questions, e.g. giving the answer to a calculation, drawing a shape or completing a table or chart</a:t>
            </a:r>
          </a:p>
          <a:p>
            <a:pPr algn="just">
              <a:buFont typeface="Arial" panose="020B0604020202020204" pitchFamily="34" charset="0"/>
              <a:buChar char="•"/>
            </a:pPr>
            <a:r>
              <a:rPr lang="en-GB" dirty="0">
                <a:latin typeface="Century Gothic" panose="020B0502020202020204" pitchFamily="34" charset="0"/>
              </a:rPr>
              <a:t>Less constrained questions, where children will have to explain their approach for solving a </a:t>
            </a:r>
            <a:r>
              <a:rPr lang="en-GB" dirty="0" smtClean="0">
                <a:latin typeface="Century Gothic" panose="020B0502020202020204" pitchFamily="34" charset="0"/>
              </a:rPr>
              <a:t>problem</a:t>
            </a:r>
          </a:p>
          <a:p>
            <a:pPr algn="just">
              <a:buFont typeface="Arial" panose="020B0604020202020204" pitchFamily="34" charset="0"/>
              <a:buChar char="•"/>
            </a:pPr>
            <a:endParaRPr lang="en-GB" dirty="0">
              <a:solidFill>
                <a:srgbClr val="526891"/>
              </a:solidFill>
              <a:latin typeface="Century Gothic" panose="020B0502020202020204" pitchFamily="34" charset="0"/>
            </a:endParaRPr>
          </a:p>
          <a:p>
            <a:r>
              <a:rPr lang="en-GB" dirty="0" smtClean="0">
                <a:solidFill>
                  <a:srgbClr val="FA0000"/>
                </a:solidFill>
                <a:latin typeface="Century Gothic" panose="020B0502020202020204" pitchFamily="34" charset="0"/>
              </a:rPr>
              <a:t>Assessment </a:t>
            </a:r>
            <a:r>
              <a:rPr lang="en-GB" dirty="0">
                <a:solidFill>
                  <a:srgbClr val="FA0000"/>
                </a:solidFill>
                <a:latin typeface="Century Gothic" panose="020B0502020202020204" pitchFamily="34" charset="0"/>
              </a:rPr>
              <a:t>and reporting</a:t>
            </a:r>
            <a:r>
              <a:rPr lang="en-GB" i="1" dirty="0">
                <a:solidFill>
                  <a:srgbClr val="4B4B4B"/>
                </a:solidFill>
                <a:latin typeface="Century Gothic" panose="020B0502020202020204" pitchFamily="34" charset="0"/>
              </a:rPr>
              <a:t>  </a:t>
            </a:r>
          </a:p>
          <a:p>
            <a:pPr algn="just"/>
            <a:r>
              <a:rPr lang="en-GB" dirty="0">
                <a:latin typeface="Century Gothic" panose="020B0502020202020204" pitchFamily="34" charset="0"/>
              </a:rPr>
              <a:t>You will be given your child’s raw score (the actual number of marks they get), alongside their scaled score and whether they have reached the expected standard set by the Department for Education </a:t>
            </a:r>
          </a:p>
          <a:p>
            <a:pPr algn="just"/>
            <a:r>
              <a:rPr lang="en-GB" dirty="0">
                <a:latin typeface="Century Gothic" panose="020B0502020202020204" pitchFamily="34" charset="0"/>
              </a:rPr>
              <a:t>The range of scaled scores available for each KS2 test is:</a:t>
            </a:r>
          </a:p>
          <a:p>
            <a:pPr algn="just">
              <a:buFont typeface="Arial" panose="020B0604020202020204" pitchFamily="34" charset="0"/>
              <a:buChar char="•"/>
            </a:pPr>
            <a:r>
              <a:rPr lang="en-GB" dirty="0">
                <a:latin typeface="Century Gothic" panose="020B0502020202020204" pitchFamily="34" charset="0"/>
              </a:rPr>
              <a:t>80-99- working below the national Expected Standard</a:t>
            </a:r>
          </a:p>
          <a:p>
            <a:pPr algn="just">
              <a:buFont typeface="Arial" panose="020B0604020202020204" pitchFamily="34" charset="0"/>
              <a:buChar char="•"/>
            </a:pPr>
            <a:r>
              <a:rPr lang="en-GB" dirty="0">
                <a:latin typeface="Century Gothic" panose="020B0502020202020204" pitchFamily="34" charset="0"/>
              </a:rPr>
              <a:t>100- 110 working at the Expected Standard</a:t>
            </a:r>
          </a:p>
          <a:p>
            <a:pPr algn="just">
              <a:buFont typeface="Arial" panose="020B0604020202020204" pitchFamily="34" charset="0"/>
              <a:buChar char="•"/>
            </a:pPr>
            <a:r>
              <a:rPr lang="en-GB" dirty="0">
                <a:latin typeface="Century Gothic" panose="020B0502020202020204" pitchFamily="34" charset="0"/>
              </a:rPr>
              <a:t>111-120 exceeded the Expected Standard</a:t>
            </a:r>
            <a:endParaRPr lang="en-GB" b="0" i="0" dirty="0">
              <a:effectLst/>
              <a:latin typeface="Century Gothic" panose="020B0502020202020204" pitchFamily="34" charset="0"/>
            </a:endParaRPr>
          </a:p>
        </p:txBody>
      </p:sp>
      <p:pic>
        <p:nvPicPr>
          <p:cNvPr id="3" name="Picture 2"/>
          <p:cNvPicPr>
            <a:picLocks noChangeAspect="1"/>
          </p:cNvPicPr>
          <p:nvPr/>
        </p:nvPicPr>
        <p:blipFill>
          <a:blip r:embed="rId2"/>
          <a:stretch>
            <a:fillRect/>
          </a:stretch>
        </p:blipFill>
        <p:spPr>
          <a:xfrm>
            <a:off x="5706937" y="216133"/>
            <a:ext cx="5783221" cy="859923"/>
          </a:xfrm>
          <a:prstGeom prst="rect">
            <a:avLst/>
          </a:prstGeom>
        </p:spPr>
      </p:pic>
    </p:spTree>
    <p:extLst>
      <p:ext uri="{BB962C8B-B14F-4D97-AF65-F5344CB8AC3E}">
        <p14:creationId xmlns:p14="http://schemas.microsoft.com/office/powerpoint/2010/main" val="3788783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2C207-F54A-E949-AFBC-B19444097428}"/>
              </a:ext>
            </a:extLst>
          </p:cNvPr>
          <p:cNvSpPr txBox="1"/>
          <p:nvPr/>
        </p:nvSpPr>
        <p:spPr>
          <a:xfrm>
            <a:off x="981774" y="1620395"/>
            <a:ext cx="8896152" cy="4154984"/>
          </a:xfrm>
          <a:prstGeom prst="rect">
            <a:avLst/>
          </a:prstGeom>
          <a:noFill/>
        </p:spPr>
        <p:txBody>
          <a:bodyPr wrap="square" rtlCol="0">
            <a:spAutoFit/>
          </a:bodyPr>
          <a:lstStyle/>
          <a:p>
            <a:r>
              <a:rPr lang="en-US" sz="2400" b="1" u="sng" dirty="0">
                <a:latin typeface="Century Gothic" panose="020B0502020202020204" pitchFamily="34" charset="0"/>
                <a:cs typeface="Arial" panose="020B0604020202020204" pitchFamily="34" charset="0"/>
              </a:rPr>
              <a:t>How to get in contact</a:t>
            </a:r>
            <a:r>
              <a:rPr lang="en-US" sz="2400" b="1" u="sng" dirty="0" smtClean="0">
                <a:latin typeface="Century Gothic" panose="020B0502020202020204" pitchFamily="34" charset="0"/>
                <a:cs typeface="Arial" panose="020B0604020202020204" pitchFamily="34" charset="0"/>
              </a:rPr>
              <a:t>:</a:t>
            </a:r>
          </a:p>
          <a:p>
            <a:endParaRPr lang="en-US" sz="2400" b="1" u="sng" dirty="0">
              <a:latin typeface="Century Gothic" panose="020B0502020202020204" pitchFamily="34" charset="0"/>
              <a:cs typeface="Arial" panose="020B0604020202020204" pitchFamily="34" charset="0"/>
            </a:endParaRPr>
          </a:p>
          <a:p>
            <a:r>
              <a:rPr lang="en-US" sz="2400" b="1" u="sng" dirty="0">
                <a:latin typeface="Century Gothic" panose="020B0502020202020204" pitchFamily="34" charset="0"/>
                <a:cs typeface="Arial" panose="020B0604020202020204" pitchFamily="34" charset="0"/>
              </a:rPr>
              <a:t>Our Website - </a:t>
            </a:r>
            <a:r>
              <a:rPr lang="en-US" sz="2400" u="sng" dirty="0">
                <a:latin typeface="Century Gothic" panose="020B0502020202020204" pitchFamily="34" charset="0"/>
                <a:cs typeface="Arial" panose="020B0604020202020204" pitchFamily="34" charset="0"/>
                <a:hlinkClick r:id="rId3"/>
              </a:rPr>
              <a:t>https://</a:t>
            </a:r>
            <a:r>
              <a:rPr lang="en-US" sz="2400" u="sng" dirty="0" smtClean="0">
                <a:latin typeface="Century Gothic" panose="020B0502020202020204" pitchFamily="34" charset="0"/>
                <a:cs typeface="Arial" panose="020B0604020202020204" pitchFamily="34" charset="0"/>
                <a:hlinkClick r:id="rId3"/>
              </a:rPr>
              <a:t>www.albertthegreat.herts.sch.uk/index.asp</a:t>
            </a:r>
            <a:endParaRPr lang="en-US" sz="2400" u="sng" dirty="0" smtClean="0">
              <a:latin typeface="Century Gothic" panose="020B0502020202020204" pitchFamily="34" charset="0"/>
              <a:cs typeface="Arial" panose="020B0604020202020204" pitchFamily="34" charset="0"/>
            </a:endParaRPr>
          </a:p>
          <a:p>
            <a:endParaRPr lang="en-US" sz="2400" dirty="0">
              <a:latin typeface="Century Gothic" panose="020B0502020202020204" pitchFamily="34" charset="0"/>
              <a:cs typeface="Arial" panose="020B0604020202020204" pitchFamily="34" charset="0"/>
            </a:endParaRPr>
          </a:p>
          <a:p>
            <a:r>
              <a:rPr lang="en-US" sz="2400" b="1" dirty="0">
                <a:latin typeface="Century Gothic" panose="020B0502020202020204" pitchFamily="34" charset="0"/>
                <a:cs typeface="Arial" panose="020B0604020202020204" pitchFamily="34" charset="0"/>
              </a:rPr>
              <a:t>Email</a:t>
            </a:r>
            <a:r>
              <a:rPr lang="en-US" sz="2400" dirty="0">
                <a:latin typeface="Century Gothic" panose="020B0502020202020204" pitchFamily="34" charset="0"/>
                <a:cs typeface="Arial" panose="020B0604020202020204" pitchFamily="34" charset="0"/>
              </a:rPr>
              <a:t> – </a:t>
            </a:r>
            <a:r>
              <a:rPr lang="en-US" sz="2400" dirty="0" smtClean="0">
                <a:latin typeface="Century Gothic" panose="020B0502020202020204" pitchFamily="34" charset="0"/>
                <a:cs typeface="Arial" panose="020B0604020202020204" pitchFamily="34" charset="0"/>
                <a:hlinkClick r:id="rId4"/>
              </a:rPr>
              <a:t>admin@albertthegreat.herts.sch.uk</a:t>
            </a:r>
            <a:endParaRPr lang="en-US" sz="2400" dirty="0">
              <a:latin typeface="Century Gothic" panose="020B0502020202020204" pitchFamily="34" charset="0"/>
              <a:cs typeface="Arial" panose="020B0604020202020204" pitchFamily="34" charset="0"/>
              <a:sym typeface="Wingdings" pitchFamily="2" charset="2"/>
            </a:endParaRPr>
          </a:p>
          <a:p>
            <a:endParaRPr lang="en-US" sz="2400" dirty="0">
              <a:latin typeface="Century Gothic" panose="020B0502020202020204" pitchFamily="34" charset="0"/>
              <a:cs typeface="Arial" panose="020B0604020202020204" pitchFamily="34" charset="0"/>
              <a:sym typeface="Wingdings" pitchFamily="2" charset="2"/>
            </a:endParaRPr>
          </a:p>
          <a:p>
            <a:r>
              <a:rPr lang="en-US" sz="2400" b="1" dirty="0" smtClean="0">
                <a:latin typeface="Century Gothic" panose="020B0502020202020204" pitchFamily="34" charset="0"/>
                <a:cs typeface="Arial" panose="020B0604020202020204" pitchFamily="34" charset="0"/>
                <a:sym typeface="Wingdings" pitchFamily="2" charset="2"/>
              </a:rPr>
              <a:t>Class Dojo</a:t>
            </a:r>
            <a:r>
              <a:rPr lang="en-US" sz="2400" dirty="0" smtClean="0">
                <a:latin typeface="Century Gothic" panose="020B0502020202020204" pitchFamily="34" charset="0"/>
                <a:cs typeface="Arial" panose="020B0604020202020204" pitchFamily="34" charset="0"/>
                <a:sym typeface="Wingdings" pitchFamily="2" charset="2"/>
              </a:rPr>
              <a:t>– </a:t>
            </a:r>
            <a:r>
              <a:rPr lang="en-US" sz="2400" dirty="0">
                <a:latin typeface="Century Gothic" panose="020B0502020202020204" pitchFamily="34" charset="0"/>
                <a:cs typeface="Arial" panose="020B0604020202020204" pitchFamily="34" charset="0"/>
                <a:sym typeface="Wingdings" pitchFamily="2" charset="2"/>
              </a:rPr>
              <a:t>General </a:t>
            </a:r>
            <a:r>
              <a:rPr lang="en-US" sz="2400" dirty="0" smtClean="0">
                <a:latin typeface="Century Gothic" panose="020B0502020202020204" pitchFamily="34" charset="0"/>
                <a:cs typeface="Arial" panose="020B0604020202020204" pitchFamily="34" charset="0"/>
                <a:sym typeface="Wingdings" pitchFamily="2" charset="2"/>
              </a:rPr>
              <a:t>information etc</a:t>
            </a:r>
            <a:r>
              <a:rPr lang="en-US" sz="2400" dirty="0">
                <a:latin typeface="Century Gothic" panose="020B0502020202020204" pitchFamily="34" charset="0"/>
                <a:cs typeface="Arial" panose="020B0604020202020204" pitchFamily="34" charset="0"/>
                <a:sym typeface="Wingdings" pitchFamily="2" charset="2"/>
              </a:rPr>
              <a:t>.</a:t>
            </a:r>
          </a:p>
          <a:p>
            <a:endParaRPr lang="en-US" sz="2400" dirty="0">
              <a:latin typeface="Century Gothic" panose="020B0502020202020204" pitchFamily="34" charset="0"/>
              <a:cs typeface="Arial" panose="020B0604020202020204" pitchFamily="34" charset="0"/>
            </a:endParaRPr>
          </a:p>
          <a:p>
            <a:endParaRPr lang="en-US" sz="2400" dirty="0">
              <a:latin typeface="Century Gothic" panose="020B0502020202020204" pitchFamily="34" charset="0"/>
              <a:cs typeface="Arial" panose="020B0604020202020204" pitchFamily="34" charset="0"/>
            </a:endParaRPr>
          </a:p>
          <a:p>
            <a:endParaRPr lang="en-US" sz="2400" dirty="0">
              <a:latin typeface="Century Gothic" panose="020B0502020202020204" pitchFamily="34" charset="0"/>
              <a:cs typeface="Arial" panose="020B0604020202020204" pitchFamily="34" charset="0"/>
            </a:endParaRPr>
          </a:p>
        </p:txBody>
      </p:sp>
      <p:pic>
        <p:nvPicPr>
          <p:cNvPr id="5" name="Picture 4"/>
          <p:cNvPicPr>
            <a:picLocks noChangeAspect="1"/>
          </p:cNvPicPr>
          <p:nvPr/>
        </p:nvPicPr>
        <p:blipFill>
          <a:blip r:embed="rId5"/>
          <a:stretch>
            <a:fillRect/>
          </a:stretch>
        </p:blipFill>
        <p:spPr>
          <a:xfrm>
            <a:off x="6084277" y="101170"/>
            <a:ext cx="5783221" cy="859923"/>
          </a:xfrm>
          <a:prstGeom prst="rect">
            <a:avLst/>
          </a:prstGeom>
        </p:spPr>
      </p:pic>
    </p:spTree>
    <p:extLst>
      <p:ext uri="{BB962C8B-B14F-4D97-AF65-F5344CB8AC3E}">
        <p14:creationId xmlns:p14="http://schemas.microsoft.com/office/powerpoint/2010/main" val="25751740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2C207-F54A-E949-AFBC-B19444097428}"/>
              </a:ext>
            </a:extLst>
          </p:cNvPr>
          <p:cNvSpPr txBox="1"/>
          <p:nvPr/>
        </p:nvSpPr>
        <p:spPr>
          <a:xfrm>
            <a:off x="745088" y="1800869"/>
            <a:ext cx="8420895" cy="3785652"/>
          </a:xfrm>
          <a:prstGeom prst="rect">
            <a:avLst/>
          </a:prstGeom>
          <a:noFill/>
        </p:spPr>
        <p:txBody>
          <a:bodyPr wrap="none" rtlCol="0">
            <a:spAutoFit/>
          </a:bodyPr>
          <a:lstStyle/>
          <a:p>
            <a:r>
              <a:rPr lang="en-US" sz="2400" b="1" u="sng" dirty="0">
                <a:latin typeface="Century Gothic" panose="020B0502020202020204" pitchFamily="34" charset="0"/>
                <a:cs typeface="Arial" panose="020B0604020202020204" pitchFamily="34" charset="0"/>
              </a:rPr>
              <a:t>Upcoming Important Dates:</a:t>
            </a:r>
          </a:p>
          <a:p>
            <a:endParaRPr lang="en-US" sz="2400" b="1" u="sng" dirty="0">
              <a:latin typeface="Century Gothic" panose="020B0502020202020204" pitchFamily="34" charset="0"/>
              <a:cs typeface="Arial" panose="020B0604020202020204" pitchFamily="34" charset="0"/>
            </a:endParaRPr>
          </a:p>
          <a:p>
            <a:pPr marL="342900" indent="-342900">
              <a:buFontTx/>
              <a:buChar char="-"/>
            </a:pPr>
            <a:r>
              <a:rPr lang="en-US" sz="2400" dirty="0">
                <a:latin typeface="Century Gothic" panose="020B0502020202020204" pitchFamily="34" charset="0"/>
                <a:cs typeface="Arial" panose="020B0604020202020204" pitchFamily="34" charset="0"/>
              </a:rPr>
              <a:t>Parent Consultation evenings – </a:t>
            </a:r>
            <a:r>
              <a:rPr lang="en-US" sz="2400" dirty="0" smtClean="0">
                <a:latin typeface="Century Gothic" panose="020B0502020202020204" pitchFamily="34" charset="0"/>
                <a:cs typeface="Arial" panose="020B0604020202020204" pitchFamily="34" charset="0"/>
              </a:rPr>
              <a:t>13</a:t>
            </a:r>
            <a:r>
              <a:rPr lang="en-US" sz="2400" baseline="30000" dirty="0" smtClean="0">
                <a:latin typeface="Century Gothic" panose="020B0502020202020204" pitchFamily="34" charset="0"/>
                <a:cs typeface="Arial" panose="020B0604020202020204" pitchFamily="34" charset="0"/>
              </a:rPr>
              <a:t>th</a:t>
            </a:r>
            <a:r>
              <a:rPr lang="en-US" sz="2400" dirty="0" smtClean="0">
                <a:latin typeface="Century Gothic" panose="020B0502020202020204" pitchFamily="34" charset="0"/>
                <a:cs typeface="Arial" panose="020B0604020202020204" pitchFamily="34" charset="0"/>
              </a:rPr>
              <a:t> and 14</a:t>
            </a:r>
            <a:r>
              <a:rPr lang="en-US" sz="2400" baseline="30000" dirty="0" smtClean="0">
                <a:latin typeface="Century Gothic" panose="020B0502020202020204" pitchFamily="34" charset="0"/>
                <a:cs typeface="Arial" panose="020B0604020202020204" pitchFamily="34" charset="0"/>
              </a:rPr>
              <a:t>th</a:t>
            </a:r>
            <a:r>
              <a:rPr lang="en-US" sz="2400" dirty="0" smtClean="0">
                <a:latin typeface="Century Gothic" panose="020B0502020202020204" pitchFamily="34" charset="0"/>
                <a:cs typeface="Arial" panose="020B0604020202020204" pitchFamily="34" charset="0"/>
              </a:rPr>
              <a:t> October</a:t>
            </a:r>
          </a:p>
          <a:p>
            <a:pPr marL="342900" indent="-342900">
              <a:buFontTx/>
              <a:buChar char="-"/>
            </a:pPr>
            <a:endParaRPr lang="en-US" sz="2400" dirty="0">
              <a:latin typeface="Century Gothic" panose="020B0502020202020204" pitchFamily="34" charset="0"/>
              <a:cs typeface="Arial" panose="020B0604020202020204" pitchFamily="34" charset="0"/>
            </a:endParaRPr>
          </a:p>
          <a:p>
            <a:pPr marL="342900" indent="-342900">
              <a:buFontTx/>
              <a:buChar char="-"/>
            </a:pPr>
            <a:r>
              <a:rPr lang="en-US" sz="2400" dirty="0">
                <a:latin typeface="Century Gothic" panose="020B0502020202020204" pitchFamily="34" charset="0"/>
                <a:cs typeface="Arial" panose="020B0604020202020204" pitchFamily="34" charset="0"/>
              </a:rPr>
              <a:t>Individual and sibling Photographs – 13</a:t>
            </a:r>
            <a:r>
              <a:rPr lang="en-US" sz="2400" baseline="30000" dirty="0">
                <a:latin typeface="Century Gothic" panose="020B0502020202020204" pitchFamily="34" charset="0"/>
                <a:cs typeface="Arial" panose="020B0604020202020204" pitchFamily="34" charset="0"/>
              </a:rPr>
              <a:t>th</a:t>
            </a:r>
            <a:r>
              <a:rPr lang="en-US" sz="2400" dirty="0">
                <a:latin typeface="Century Gothic" panose="020B0502020202020204" pitchFamily="34" charset="0"/>
                <a:cs typeface="Arial" panose="020B0604020202020204" pitchFamily="34" charset="0"/>
              </a:rPr>
              <a:t> </a:t>
            </a:r>
            <a:r>
              <a:rPr lang="en-US" sz="2400" dirty="0" smtClean="0">
                <a:latin typeface="Century Gothic" panose="020B0502020202020204" pitchFamily="34" charset="0"/>
                <a:cs typeface="Arial" panose="020B0604020202020204" pitchFamily="34" charset="0"/>
              </a:rPr>
              <a:t>October</a:t>
            </a:r>
            <a:endParaRPr lang="en-US" sz="2400" dirty="0">
              <a:latin typeface="Century Gothic" panose="020B0502020202020204" pitchFamily="34" charset="0"/>
              <a:cs typeface="Arial" panose="020B0604020202020204" pitchFamily="34" charset="0"/>
            </a:endParaRPr>
          </a:p>
          <a:p>
            <a:pPr marL="342900" indent="-342900">
              <a:buFontTx/>
              <a:buChar char="-"/>
            </a:pPr>
            <a:endParaRPr lang="en-US" sz="2400" dirty="0">
              <a:latin typeface="Century Gothic" panose="020B0502020202020204" pitchFamily="34" charset="0"/>
              <a:cs typeface="Arial" panose="020B0604020202020204" pitchFamily="34" charset="0"/>
            </a:endParaRPr>
          </a:p>
          <a:p>
            <a:pPr marL="342900" indent="-342900">
              <a:buFontTx/>
              <a:buChar char="-"/>
            </a:pPr>
            <a:r>
              <a:rPr lang="en-US" sz="2400" dirty="0">
                <a:latin typeface="Century Gothic" panose="020B0502020202020204" pitchFamily="34" charset="0"/>
                <a:cs typeface="Arial" panose="020B0604020202020204" pitchFamily="34" charset="0"/>
              </a:rPr>
              <a:t>Learning Showcase – </a:t>
            </a:r>
            <a:r>
              <a:rPr lang="en-US" sz="2400" dirty="0" smtClean="0">
                <a:latin typeface="Century Gothic" panose="020B0502020202020204" pitchFamily="34" charset="0"/>
                <a:cs typeface="Arial" panose="020B0604020202020204" pitchFamily="34" charset="0"/>
              </a:rPr>
              <a:t>21</a:t>
            </a:r>
            <a:r>
              <a:rPr lang="en-US" sz="2400" baseline="30000" dirty="0" smtClean="0">
                <a:latin typeface="Century Gothic" panose="020B0502020202020204" pitchFamily="34" charset="0"/>
                <a:cs typeface="Arial" panose="020B0604020202020204" pitchFamily="34" charset="0"/>
              </a:rPr>
              <a:t>st</a:t>
            </a:r>
            <a:r>
              <a:rPr lang="en-US" sz="2400" dirty="0" smtClean="0">
                <a:latin typeface="Century Gothic" panose="020B0502020202020204" pitchFamily="34" charset="0"/>
                <a:cs typeface="Arial" panose="020B0604020202020204" pitchFamily="34" charset="0"/>
              </a:rPr>
              <a:t> October </a:t>
            </a:r>
            <a:r>
              <a:rPr lang="en-US" sz="2400" dirty="0">
                <a:latin typeface="Century Gothic" panose="020B0502020202020204" pitchFamily="34" charset="0"/>
                <a:cs typeface="Arial" panose="020B0604020202020204" pitchFamily="34" charset="0"/>
              </a:rPr>
              <a:t>from </a:t>
            </a:r>
            <a:r>
              <a:rPr lang="en-US" sz="2400" dirty="0" smtClean="0">
                <a:latin typeface="Century Gothic" panose="020B0502020202020204" pitchFamily="34" charset="0"/>
                <a:cs typeface="Arial" panose="020B0604020202020204" pitchFamily="34" charset="0"/>
              </a:rPr>
              <a:t>3.30pm</a:t>
            </a:r>
          </a:p>
          <a:p>
            <a:endParaRPr lang="en-US" sz="2400" dirty="0">
              <a:latin typeface="Century Gothic" panose="020B0502020202020204" pitchFamily="34" charset="0"/>
              <a:cs typeface="Arial" panose="020B0604020202020204" pitchFamily="34" charset="0"/>
            </a:endParaRPr>
          </a:p>
          <a:p>
            <a:endParaRPr lang="en-US" sz="2400" dirty="0">
              <a:latin typeface="Century Gothic" panose="020B0502020202020204" pitchFamily="34" charset="0"/>
              <a:cs typeface="Arial" panose="020B0604020202020204" pitchFamily="34" charset="0"/>
            </a:endParaRPr>
          </a:p>
          <a:p>
            <a:endParaRPr lang="en-US" sz="2400" dirty="0">
              <a:latin typeface="Century Gothic" panose="020B0502020202020204" pitchFamily="34" charset="0"/>
              <a:cs typeface="Arial" panose="020B0604020202020204" pitchFamily="34" charset="0"/>
            </a:endParaRPr>
          </a:p>
        </p:txBody>
      </p:sp>
      <p:pic>
        <p:nvPicPr>
          <p:cNvPr id="5" name="Picture 4"/>
          <p:cNvPicPr>
            <a:picLocks noChangeAspect="1"/>
          </p:cNvPicPr>
          <p:nvPr/>
        </p:nvPicPr>
        <p:blipFill>
          <a:blip r:embed="rId3"/>
          <a:stretch>
            <a:fillRect/>
          </a:stretch>
        </p:blipFill>
        <p:spPr>
          <a:xfrm>
            <a:off x="6084277" y="185391"/>
            <a:ext cx="5783221" cy="859923"/>
          </a:xfrm>
          <a:prstGeom prst="rect">
            <a:avLst/>
          </a:prstGeom>
        </p:spPr>
      </p:pic>
    </p:spTree>
    <p:extLst>
      <p:ext uri="{BB962C8B-B14F-4D97-AF65-F5344CB8AC3E}">
        <p14:creationId xmlns:p14="http://schemas.microsoft.com/office/powerpoint/2010/main" val="18316269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3002</TotalTime>
  <Words>1252</Words>
  <Application>Microsoft Office PowerPoint</Application>
  <PresentationFormat>Widescreen</PresentationFormat>
  <Paragraphs>139</Paragraphs>
  <Slides>11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Century Gothic</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Marian Lally</dc:creator>
  <cp:lastModifiedBy>Ines Trent</cp:lastModifiedBy>
  <cp:revision>42</cp:revision>
  <cp:lastPrinted>2021-09-15T15:39:33Z</cp:lastPrinted>
  <dcterms:created xsi:type="dcterms:W3CDTF">2021-09-12T15:38:16Z</dcterms:created>
  <dcterms:modified xsi:type="dcterms:W3CDTF">2026-09-11T14:16:48Z</dcterms:modified>
</cp:coreProperties>
</file>