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8"/>
  </p:notesMasterIdLst>
  <p:handoutMasterIdLst>
    <p:handoutMasterId r:id="rId19"/>
  </p:handoutMasterIdLst>
  <p:sldIdLst>
    <p:sldId id="256" r:id="rId5"/>
    <p:sldId id="274" r:id="rId6"/>
    <p:sldId id="275" r:id="rId7"/>
    <p:sldId id="280" r:id="rId8"/>
    <p:sldId id="264" r:id="rId9"/>
    <p:sldId id="284" r:id="rId10"/>
    <p:sldId id="281" r:id="rId11"/>
    <p:sldId id="279" r:id="rId12"/>
    <p:sldId id="276" r:id="rId13"/>
    <p:sldId id="278" r:id="rId14"/>
    <p:sldId id="263" r:id="rId15"/>
    <p:sldId id="273" r:id="rId16"/>
    <p:sldId id="266" r:id="rId17"/>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F8F"/>
    <a:srgbClr val="EC7C66"/>
    <a:srgbClr val="EEACAF"/>
    <a:srgbClr val="FA0000"/>
    <a:srgbClr val="E85C40"/>
    <a:srgbClr val="F9D6D3"/>
    <a:srgbClr val="C1272D"/>
    <a:srgbClr val="FF7C80"/>
    <a:srgbClr val="FF9999"/>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21D9AB-F5DC-AD46-9E74-20979E11E74F}" v="3" dt="2022-09-14T16:50:17.8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87935" autoAdjust="0"/>
  </p:normalViewPr>
  <p:slideViewPr>
    <p:cSldViewPr snapToGrid="0" snapToObjects="1">
      <p:cViewPr varScale="1">
        <p:scale>
          <a:sx n="76" d="100"/>
          <a:sy n="76" d="100"/>
        </p:scale>
        <p:origin x="83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sz="quarter" idx="1"/>
          </p:nvPr>
        </p:nvSpPr>
        <p:spPr>
          <a:xfrm>
            <a:off x="3850442" y="0"/>
            <a:ext cx="2945660" cy="498056"/>
          </a:xfrm>
          <a:prstGeom prst="rect">
            <a:avLst/>
          </a:prstGeom>
        </p:spPr>
        <p:txBody>
          <a:bodyPr vert="horz" lIns="91457" tIns="45730" rIns="91457" bIns="45730" rtlCol="0"/>
          <a:lstStyle>
            <a:lvl1pPr algn="r">
              <a:defRPr sz="1200"/>
            </a:lvl1pPr>
          </a:lstStyle>
          <a:p>
            <a:fld id="{95B1B6CC-3E28-468B-9F5D-EBB0DC03D792}" type="datetimeFigureOut">
              <a:rPr lang="en-GB" smtClean="0"/>
              <a:t>09/09/2026</a:t>
            </a:fld>
            <a:endParaRPr lang="en-GB"/>
          </a:p>
        </p:txBody>
      </p:sp>
      <p:sp>
        <p:nvSpPr>
          <p:cNvPr id="4" name="Footer Placeholder 3"/>
          <p:cNvSpPr>
            <a:spLocks noGrp="1"/>
          </p:cNvSpPr>
          <p:nvPr>
            <p:ph type="ftr" sz="quarter" idx="2"/>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5" name="Slide Number Placeholder 4"/>
          <p:cNvSpPr>
            <a:spLocks noGrp="1"/>
          </p:cNvSpPr>
          <p:nvPr>
            <p:ph type="sldNum" sz="quarter" idx="3"/>
          </p:nvPr>
        </p:nvSpPr>
        <p:spPr>
          <a:xfrm>
            <a:off x="3850442" y="9428586"/>
            <a:ext cx="2945660" cy="498055"/>
          </a:xfrm>
          <a:prstGeom prst="rect">
            <a:avLst/>
          </a:prstGeom>
        </p:spPr>
        <p:txBody>
          <a:bodyPr vert="horz" lIns="91457" tIns="45730" rIns="91457" bIns="45730" rtlCol="0" anchor="b"/>
          <a:lstStyle>
            <a:lvl1pPr algn="r">
              <a:defRPr sz="1200"/>
            </a:lvl1pPr>
          </a:lstStyle>
          <a:p>
            <a:fld id="{B74E5153-363C-4B2C-BD6B-5510C00D384F}" type="slidenum">
              <a:rPr lang="en-GB" smtClean="0"/>
              <a:t>‹#›</a:t>
            </a:fld>
            <a:endParaRPr lang="en-GB"/>
          </a:p>
        </p:txBody>
      </p:sp>
    </p:spTree>
    <p:extLst>
      <p:ext uri="{BB962C8B-B14F-4D97-AF65-F5344CB8AC3E}">
        <p14:creationId xmlns:p14="http://schemas.microsoft.com/office/powerpoint/2010/main" val="196333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idx="1"/>
          </p:nvPr>
        </p:nvSpPr>
        <p:spPr>
          <a:xfrm>
            <a:off x="3850442" y="0"/>
            <a:ext cx="2945660" cy="498056"/>
          </a:xfrm>
          <a:prstGeom prst="rect">
            <a:avLst/>
          </a:prstGeom>
        </p:spPr>
        <p:txBody>
          <a:bodyPr vert="horz" lIns="91457" tIns="45730" rIns="91457" bIns="45730" rtlCol="0"/>
          <a:lstStyle>
            <a:lvl1pPr algn="r">
              <a:defRPr sz="1200"/>
            </a:lvl1pPr>
          </a:lstStyle>
          <a:p>
            <a:fld id="{F7A19087-3D6C-4DAB-B05F-405DD6336984}" type="datetimeFigureOut">
              <a:rPr lang="en-GB" smtClean="0"/>
              <a:t>09/09/2026</a:t>
            </a:fld>
            <a:endParaRPr lang="en-GB"/>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57" tIns="45730" rIns="91457" bIns="45730" rtlCol="0" anchor="ctr"/>
          <a:lstStyle/>
          <a:p>
            <a:endParaRPr lang="en-GB"/>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457" tIns="45730" rIns="91457" bIns="4573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7" name="Slide Number Placeholder 6"/>
          <p:cNvSpPr>
            <a:spLocks noGrp="1"/>
          </p:cNvSpPr>
          <p:nvPr>
            <p:ph type="sldNum" sz="quarter" idx="5"/>
          </p:nvPr>
        </p:nvSpPr>
        <p:spPr>
          <a:xfrm>
            <a:off x="3850442" y="9428586"/>
            <a:ext cx="2945660" cy="498055"/>
          </a:xfrm>
          <a:prstGeom prst="rect">
            <a:avLst/>
          </a:prstGeom>
        </p:spPr>
        <p:txBody>
          <a:bodyPr vert="horz" lIns="91457" tIns="45730" rIns="91457" bIns="45730" rtlCol="0" anchor="b"/>
          <a:lstStyle>
            <a:lvl1pPr algn="r">
              <a:defRPr sz="1200"/>
            </a:lvl1pPr>
          </a:lstStyle>
          <a:p>
            <a:fld id="{D68832FE-F85D-4E5E-9B93-EBE4DEFD3355}" type="slidenum">
              <a:rPr lang="en-GB" smtClean="0"/>
              <a:t>‹#›</a:t>
            </a:fld>
            <a:endParaRPr lang="en-GB"/>
          </a:p>
        </p:txBody>
      </p:sp>
    </p:spTree>
    <p:extLst>
      <p:ext uri="{BB962C8B-B14F-4D97-AF65-F5344CB8AC3E}">
        <p14:creationId xmlns:p14="http://schemas.microsoft.com/office/powerpoint/2010/main" val="431398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gov.uk/early-years-foundation-stag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Thank</a:t>
            </a:r>
            <a:r>
              <a:rPr lang="en-GB" baseline="0" dirty="0" smtClean="0"/>
              <a:t> </a:t>
            </a:r>
            <a:r>
              <a:rPr lang="en-GB" dirty="0" smtClean="0"/>
              <a:t>you </a:t>
            </a:r>
            <a:r>
              <a:rPr lang="en-GB" dirty="0"/>
              <a:t>for coming. Please </a:t>
            </a:r>
            <a:r>
              <a:rPr lang="en-GB" dirty="0" smtClean="0"/>
              <a:t>sign your name beside</a:t>
            </a:r>
            <a:r>
              <a:rPr lang="en-GB" baseline="0" dirty="0" smtClean="0"/>
              <a:t> your child’s name.</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a:t>
            </a:fld>
            <a:endParaRPr lang="en-GB"/>
          </a:p>
        </p:txBody>
      </p:sp>
    </p:spTree>
    <p:extLst>
      <p:ext uri="{BB962C8B-B14F-4D97-AF65-F5344CB8AC3E}">
        <p14:creationId xmlns:p14="http://schemas.microsoft.com/office/powerpoint/2010/main" val="281613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372CF-1D43-B70B-18B8-2D500CCFA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0E410-EC41-3470-FF31-E707ACD4A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83B19-4F51-CB67-52BB-E57B39DC2018}"/>
              </a:ext>
            </a:extLst>
          </p:cNvPr>
          <p:cNvSpPr>
            <a:spLocks noGrp="1"/>
          </p:cNvSpPr>
          <p:nvPr>
            <p:ph type="body" idx="1"/>
          </p:nvPr>
        </p:nvSpPr>
        <p:spPr/>
        <p:txBody>
          <a:bodyPr/>
          <a:lstStyle/>
          <a:p>
            <a:r>
              <a:rPr lang="en-GB" dirty="0" smtClean="0"/>
              <a:t> </a:t>
            </a:r>
            <a:r>
              <a:rPr lang="en-GB" dirty="0"/>
              <a:t>The</a:t>
            </a:r>
            <a:r>
              <a:rPr lang="en-GB" baseline="0" dirty="0"/>
              <a:t> </a:t>
            </a:r>
            <a:r>
              <a:rPr lang="en-GB" baseline="0" dirty="0" smtClean="0"/>
              <a:t>reception staff </a:t>
            </a:r>
            <a:r>
              <a:rPr lang="en-GB" baseline="0" dirty="0"/>
              <a:t>consist of me, ________ as the full time class teacher. ____________ and _________ are our teaching assistants in the </a:t>
            </a:r>
            <a:r>
              <a:rPr lang="en-GB" baseline="0" dirty="0" smtClean="0"/>
              <a:t>___________and Mrs Mac will cover my time to plan lessons. Overseeing all of us is Mrs </a:t>
            </a:r>
            <a:r>
              <a:rPr lang="en-GB" baseline="0" dirty="0" err="1" smtClean="0"/>
              <a:t>Turp</a:t>
            </a:r>
            <a:r>
              <a:rPr lang="en-GB" baseline="0" dirty="0" smtClean="0"/>
              <a:t>, the EYFS Lead.</a:t>
            </a:r>
            <a:endParaRPr lang="en-GB" baseline="0" dirty="0"/>
          </a:p>
          <a:p>
            <a:endParaRPr lang="en-GB" baseline="0" dirty="0"/>
          </a:p>
        </p:txBody>
      </p:sp>
      <p:sp>
        <p:nvSpPr>
          <p:cNvPr id="4" name="Slide Number Placeholder 3">
            <a:extLst>
              <a:ext uri="{FF2B5EF4-FFF2-40B4-BE49-F238E27FC236}">
                <a16:creationId xmlns:a16="http://schemas.microsoft.com/office/drawing/2014/main" id="{6701372F-C451-9C3A-BE57-962133793EC6}"/>
              </a:ext>
            </a:extLst>
          </p:cNvPr>
          <p:cNvSpPr>
            <a:spLocks noGrp="1"/>
          </p:cNvSpPr>
          <p:nvPr>
            <p:ph type="sldNum" sz="quarter" idx="10"/>
          </p:nvPr>
        </p:nvSpPr>
        <p:spPr/>
        <p:txBody>
          <a:bodyPr/>
          <a:lstStyle/>
          <a:p>
            <a:fld id="{D68832FE-F85D-4E5E-9B93-EBE4DEFD3355}" type="slidenum">
              <a:rPr lang="en-GB" smtClean="0"/>
              <a:t>2</a:t>
            </a:fld>
            <a:endParaRPr lang="en-GB"/>
          </a:p>
        </p:txBody>
      </p:sp>
    </p:spTree>
    <p:extLst>
      <p:ext uri="{BB962C8B-B14F-4D97-AF65-F5344CB8AC3E}">
        <p14:creationId xmlns:p14="http://schemas.microsoft.com/office/powerpoint/2010/main" val="932963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Here </a:t>
            </a:r>
            <a:r>
              <a:rPr lang="en-GB" baseline="0" dirty="0"/>
              <a:t>is </a:t>
            </a:r>
            <a:r>
              <a:rPr lang="en-GB" baseline="0" dirty="0" smtClean="0"/>
              <a:t>a weekly timetable and as </a:t>
            </a:r>
            <a:r>
              <a:rPr lang="en-GB" baseline="0" dirty="0"/>
              <a:t>you can see – school days are very busy so it is no surprise very tired children come home!  Our PE days this </a:t>
            </a:r>
            <a:r>
              <a:rPr lang="en-GB" baseline="0" dirty="0" smtClean="0"/>
              <a:t>half term </a:t>
            </a:r>
            <a:r>
              <a:rPr lang="en-GB" baseline="0" dirty="0"/>
              <a:t>are </a:t>
            </a:r>
            <a:r>
              <a:rPr lang="en-GB" baseline="0" dirty="0" smtClean="0"/>
              <a:t> Tuesday and Friday afternoon. </a:t>
            </a:r>
            <a:endParaRPr lang="en-GB" baseline="0" dirty="0"/>
          </a:p>
          <a:p>
            <a:r>
              <a:rPr lang="en-US" baseline="0" dirty="0">
                <a:solidFill>
                  <a:srgbClr val="FF0000"/>
                </a:solidFill>
              </a:rPr>
              <a:t>Forest School </a:t>
            </a:r>
            <a:r>
              <a:rPr lang="en-US" baseline="0" dirty="0" smtClean="0">
                <a:solidFill>
                  <a:srgbClr val="FF0000"/>
                </a:solidFill>
              </a:rPr>
              <a:t>dates for the year are WB 19</a:t>
            </a:r>
            <a:r>
              <a:rPr lang="en-US" baseline="30000" dirty="0" smtClean="0">
                <a:solidFill>
                  <a:srgbClr val="FF0000"/>
                </a:solidFill>
              </a:rPr>
              <a:t>th</a:t>
            </a:r>
            <a:r>
              <a:rPr lang="en-US" baseline="0" dirty="0" smtClean="0">
                <a:solidFill>
                  <a:srgbClr val="FF0000"/>
                </a:solidFill>
              </a:rPr>
              <a:t> Oct, WB 8</a:t>
            </a:r>
            <a:r>
              <a:rPr lang="en-US" baseline="30000" dirty="0" smtClean="0">
                <a:solidFill>
                  <a:srgbClr val="FF0000"/>
                </a:solidFill>
              </a:rPr>
              <a:t>th</a:t>
            </a:r>
            <a:r>
              <a:rPr lang="en-US" baseline="0" dirty="0" smtClean="0">
                <a:solidFill>
                  <a:srgbClr val="FF0000"/>
                </a:solidFill>
              </a:rPr>
              <a:t> March and WB 12</a:t>
            </a:r>
            <a:r>
              <a:rPr lang="en-US" baseline="30000" dirty="0" smtClean="0">
                <a:solidFill>
                  <a:srgbClr val="FF0000"/>
                </a:solidFill>
              </a:rPr>
              <a:t>th</a:t>
            </a:r>
            <a:r>
              <a:rPr lang="en-US" baseline="0" dirty="0" smtClean="0">
                <a:solidFill>
                  <a:srgbClr val="FF0000"/>
                </a:solidFill>
              </a:rPr>
              <a:t> July</a:t>
            </a:r>
            <a:endParaRPr lang="en-GB" dirty="0">
              <a:solidFill>
                <a:srgbClr val="FF0000"/>
              </a:solidFill>
            </a:endParaRPr>
          </a:p>
        </p:txBody>
      </p:sp>
      <p:sp>
        <p:nvSpPr>
          <p:cNvPr id="4" name="Slide Number Placeholder 3"/>
          <p:cNvSpPr>
            <a:spLocks noGrp="1"/>
          </p:cNvSpPr>
          <p:nvPr>
            <p:ph type="sldNum" sz="quarter" idx="10"/>
          </p:nvPr>
        </p:nvSpPr>
        <p:spPr/>
        <p:txBody>
          <a:bodyPr/>
          <a:lstStyle/>
          <a:p>
            <a:fld id="{D68832FE-F85D-4E5E-9B93-EBE4DEFD3355}" type="slidenum">
              <a:rPr lang="en-GB" smtClean="0"/>
              <a:t>3</a:t>
            </a:fld>
            <a:endParaRPr lang="en-GB"/>
          </a:p>
        </p:txBody>
      </p:sp>
    </p:spTree>
    <p:extLst>
      <p:ext uri="{BB962C8B-B14F-4D97-AF65-F5344CB8AC3E}">
        <p14:creationId xmlns:p14="http://schemas.microsoft.com/office/powerpoint/2010/main" val="3939844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t>
            </a:r>
            <a:r>
              <a:rPr lang="en-GB" dirty="0" smtClean="0"/>
              <a:t>are</a:t>
            </a:r>
            <a:r>
              <a:rPr lang="en-GB" baseline="0" dirty="0" smtClean="0"/>
              <a:t> the </a:t>
            </a:r>
            <a:r>
              <a:rPr lang="en-GB" dirty="0" smtClean="0"/>
              <a:t>seven areas of learning in the </a:t>
            </a:r>
            <a:r>
              <a:rPr lang="en-GB" b="0" u="none" strike="noStrike" dirty="0" smtClean="0">
                <a:effectLst/>
                <a:latin typeface="Google Sans"/>
                <a:hlinkClick r:id="rId3"/>
              </a:rPr>
              <a:t>Early Years Foundation Stage (EYFS)</a:t>
            </a:r>
            <a:r>
              <a:rPr lang="en-GB" dirty="0" smtClean="0"/>
              <a:t> curriculum used in Reception. The</a:t>
            </a:r>
            <a:r>
              <a:rPr lang="en-GB" baseline="0" dirty="0" smtClean="0"/>
              <a:t> children have 3 books, 1 writing book, learn the sound write it, progress to words, then to sentences, 1 RE and 1 workbook which contains Literacy and UW.</a:t>
            </a:r>
            <a:endParaRPr lang="en-GB" baseline="0" dirty="0"/>
          </a:p>
        </p:txBody>
      </p:sp>
      <p:sp>
        <p:nvSpPr>
          <p:cNvPr id="4" name="Slide Number Placeholder 3"/>
          <p:cNvSpPr>
            <a:spLocks noGrp="1"/>
          </p:cNvSpPr>
          <p:nvPr>
            <p:ph type="sldNum" sz="quarter" idx="10"/>
          </p:nvPr>
        </p:nvSpPr>
        <p:spPr/>
        <p:txBody>
          <a:bodyPr/>
          <a:lstStyle/>
          <a:p>
            <a:fld id="{D68832FE-F85D-4E5E-9B93-EBE4DEFD3355}" type="slidenum">
              <a:rPr lang="en-GB" smtClean="0"/>
              <a:t>4</a:t>
            </a:fld>
            <a:endParaRPr lang="en-GB"/>
          </a:p>
        </p:txBody>
      </p:sp>
    </p:spTree>
    <p:extLst>
      <p:ext uri="{BB962C8B-B14F-4D97-AF65-F5344CB8AC3E}">
        <p14:creationId xmlns:p14="http://schemas.microsoft.com/office/powerpoint/2010/main" val="3592516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a:t>
            </a:r>
            <a:r>
              <a:rPr lang="en-GB" baseline="0" dirty="0"/>
              <a:t> overview of things we will be studying in class </a:t>
            </a:r>
            <a:r>
              <a:rPr lang="en-GB" baseline="0" dirty="0" smtClean="0"/>
              <a:t>each term. </a:t>
            </a:r>
            <a:endParaRPr lang="en-GB" baseline="0" dirty="0"/>
          </a:p>
          <a:p>
            <a:endParaRPr lang="en-GB" baseline="0" dirty="0"/>
          </a:p>
        </p:txBody>
      </p:sp>
      <p:sp>
        <p:nvSpPr>
          <p:cNvPr id="4" name="Slide Number Placeholder 3"/>
          <p:cNvSpPr>
            <a:spLocks noGrp="1"/>
          </p:cNvSpPr>
          <p:nvPr>
            <p:ph type="sldNum" sz="quarter" idx="10"/>
          </p:nvPr>
        </p:nvSpPr>
        <p:spPr/>
        <p:txBody>
          <a:bodyPr/>
          <a:lstStyle/>
          <a:p>
            <a:fld id="{D68832FE-F85D-4E5E-9B93-EBE4DEFD3355}" type="slidenum">
              <a:rPr lang="en-GB" smtClean="0"/>
              <a:t>5</a:t>
            </a:fld>
            <a:endParaRPr lang="en-GB"/>
          </a:p>
        </p:txBody>
      </p:sp>
    </p:spTree>
    <p:extLst>
      <p:ext uri="{BB962C8B-B14F-4D97-AF65-F5344CB8AC3E}">
        <p14:creationId xmlns:p14="http://schemas.microsoft.com/office/powerpoint/2010/main" val="3562716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D68832FE-F85D-4E5E-9B93-EBE4DEFD3355}" type="slidenum">
              <a:rPr lang="en-GB" smtClean="0"/>
              <a:t>6</a:t>
            </a:fld>
            <a:endParaRPr lang="en-GB"/>
          </a:p>
        </p:txBody>
      </p:sp>
    </p:spTree>
    <p:extLst>
      <p:ext uri="{BB962C8B-B14F-4D97-AF65-F5344CB8AC3E}">
        <p14:creationId xmlns:p14="http://schemas.microsoft.com/office/powerpoint/2010/main" val="3763831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Here </a:t>
            </a:r>
            <a:r>
              <a:rPr lang="en-GB" baseline="0" dirty="0"/>
              <a:t>is </a:t>
            </a:r>
            <a:r>
              <a:rPr lang="en-GB" baseline="0" dirty="0" smtClean="0"/>
              <a:t>a weekly timetable and as </a:t>
            </a:r>
            <a:r>
              <a:rPr lang="en-GB" baseline="0" dirty="0"/>
              <a:t>you can see – school days are very busy so it is no surprise very tired children come home!  Our PE days this </a:t>
            </a:r>
            <a:r>
              <a:rPr lang="en-GB" baseline="0" dirty="0" smtClean="0"/>
              <a:t>half term </a:t>
            </a:r>
            <a:r>
              <a:rPr lang="en-GB" baseline="0" dirty="0"/>
              <a:t>are </a:t>
            </a:r>
            <a:r>
              <a:rPr lang="en-GB" baseline="0" dirty="0" smtClean="0"/>
              <a:t> Tuesday and Friday afternoon. </a:t>
            </a:r>
            <a:endParaRPr lang="en-GB" baseline="0" dirty="0"/>
          </a:p>
          <a:p>
            <a:r>
              <a:rPr lang="en-US" baseline="0" dirty="0">
                <a:solidFill>
                  <a:srgbClr val="FF0000"/>
                </a:solidFill>
              </a:rPr>
              <a:t>Forest School </a:t>
            </a:r>
            <a:r>
              <a:rPr lang="en-US" baseline="0" dirty="0" smtClean="0">
                <a:solidFill>
                  <a:srgbClr val="FF0000"/>
                </a:solidFill>
              </a:rPr>
              <a:t>dates for the year are WB 19</a:t>
            </a:r>
            <a:r>
              <a:rPr lang="en-US" baseline="30000" dirty="0" smtClean="0">
                <a:solidFill>
                  <a:srgbClr val="FF0000"/>
                </a:solidFill>
              </a:rPr>
              <a:t>th</a:t>
            </a:r>
            <a:r>
              <a:rPr lang="en-US" baseline="0" dirty="0" smtClean="0">
                <a:solidFill>
                  <a:srgbClr val="FF0000"/>
                </a:solidFill>
              </a:rPr>
              <a:t> Oct, WB 8</a:t>
            </a:r>
            <a:r>
              <a:rPr lang="en-US" baseline="30000" dirty="0" smtClean="0">
                <a:solidFill>
                  <a:srgbClr val="FF0000"/>
                </a:solidFill>
              </a:rPr>
              <a:t>th</a:t>
            </a:r>
            <a:r>
              <a:rPr lang="en-US" baseline="0" dirty="0" smtClean="0">
                <a:solidFill>
                  <a:srgbClr val="FF0000"/>
                </a:solidFill>
              </a:rPr>
              <a:t> March and WB 12</a:t>
            </a:r>
            <a:r>
              <a:rPr lang="en-US" baseline="30000" dirty="0" smtClean="0">
                <a:solidFill>
                  <a:srgbClr val="FF0000"/>
                </a:solidFill>
              </a:rPr>
              <a:t>th</a:t>
            </a:r>
            <a:r>
              <a:rPr lang="en-US" baseline="0" dirty="0" smtClean="0">
                <a:solidFill>
                  <a:srgbClr val="FF0000"/>
                </a:solidFill>
              </a:rPr>
              <a:t> July</a:t>
            </a:r>
            <a:endParaRPr lang="en-GB" dirty="0">
              <a:solidFill>
                <a:srgbClr val="FF0000"/>
              </a:solidFill>
            </a:endParaRPr>
          </a:p>
        </p:txBody>
      </p:sp>
      <p:sp>
        <p:nvSpPr>
          <p:cNvPr id="4" name="Slide Number Placeholder 3"/>
          <p:cNvSpPr>
            <a:spLocks noGrp="1"/>
          </p:cNvSpPr>
          <p:nvPr>
            <p:ph type="sldNum" sz="quarter" idx="10"/>
          </p:nvPr>
        </p:nvSpPr>
        <p:spPr/>
        <p:txBody>
          <a:bodyPr/>
          <a:lstStyle/>
          <a:p>
            <a:fld id="{D68832FE-F85D-4E5E-9B93-EBE4DEFD3355}" type="slidenum">
              <a:rPr lang="en-GB" smtClean="0"/>
              <a:t>7</a:t>
            </a:fld>
            <a:endParaRPr lang="en-GB"/>
          </a:p>
        </p:txBody>
      </p:sp>
    </p:spTree>
    <p:extLst>
      <p:ext uri="{BB962C8B-B14F-4D97-AF65-F5344CB8AC3E}">
        <p14:creationId xmlns:p14="http://schemas.microsoft.com/office/powerpoint/2010/main" val="4009468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Reading is a skill that needs time to develop. Our children are at the beginning of this journey and we want them to enjoy it from the very beginning. This can be difficult after a day at school so we must try and use strategies and techniques to help them learn this skill. In order to read children will learn phonics, the sounds in words. This will be taught daily, but practising them at home at support the development and by being consistent will really embed it. There are quite a few sounds to learn as well as tricky words so we will all be together on our children’s journey of learning to read. This week I will send home all the new sounds for this half term. I will let you know which sounds we have taught the children in the week so you can practise them at home.</a:t>
            </a:r>
            <a:endParaRPr lang="en-GB" baseline="0" dirty="0"/>
          </a:p>
          <a:p>
            <a:r>
              <a:rPr lang="en-GB" baseline="0" dirty="0" smtClean="0"/>
              <a:t> If you ever need advice or information please come and speak to us, we will always do our best to support you at home with this.</a:t>
            </a:r>
          </a:p>
          <a:p>
            <a:r>
              <a:rPr lang="en-GB" baseline="0" dirty="0" smtClean="0"/>
              <a:t>The children will have a reading book each week. This is a reading record. We will write in the date and book title. Every time you read with your child please sign the book so we know your child has read. Please comment how the reading went - read well, struggled sounding the word cat, or, struggled to read so we looked for the s sound in the words. If you can, always find a different of reading the book, you read the book!</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8832FE-F85D-4E5E-9B93-EBE4DEFD33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7631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Enrichment</a:t>
            </a:r>
            <a:r>
              <a:rPr lang="en-GB" baseline="0" dirty="0"/>
              <a:t> in Year _____ is………………….</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Trips, competitions </a:t>
            </a:r>
            <a:r>
              <a:rPr lang="en-GB" baseline="0" dirty="0" err="1"/>
              <a:t>etc..that</a:t>
            </a:r>
            <a:r>
              <a:rPr lang="en-GB" baseline="0" dirty="0"/>
              <a:t> you know ARE happening. – E.G. Y5&amp; 6 RESIDENTIAL,</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9</a:t>
            </a:fld>
            <a:endParaRPr lang="en-GB"/>
          </a:p>
        </p:txBody>
      </p:sp>
    </p:spTree>
    <p:extLst>
      <p:ext uri="{BB962C8B-B14F-4D97-AF65-F5344CB8AC3E}">
        <p14:creationId xmlns:p14="http://schemas.microsoft.com/office/powerpoint/2010/main" val="3659160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a:t>
            </a:r>
            <a:r>
              <a:rPr lang="en-GB" baseline="0" dirty="0"/>
              <a:t> </a:t>
            </a:r>
            <a:r>
              <a:rPr lang="en-GB" baseline="0" dirty="0" smtClean="0"/>
              <a:t>reception the children wear red top and red fleece with tracksuit bottoms, joggers, leggings and shorts in the summer. Children in reception do not wear school skirts, trousers, school jumper or cardigan. Please consider your child skill of independence. They will be taking themselves to the toilet so having ties that they may find tricky will not be practical for them. Same with jackets/shoes. Also water bottles, if it is nearly the same size as your child, then it is not practical. If is has a lock, twist, pull then your child will not be able to open it. With all that I might not be able to open if for them! Lets encourage in dependence, not show them how good we are at these skills.</a:t>
            </a:r>
            <a:endParaRPr lang="en-GB" baseline="0" dirty="0"/>
          </a:p>
        </p:txBody>
      </p:sp>
      <p:sp>
        <p:nvSpPr>
          <p:cNvPr id="4" name="Slide Number Placeholder 3"/>
          <p:cNvSpPr>
            <a:spLocks noGrp="1"/>
          </p:cNvSpPr>
          <p:nvPr>
            <p:ph type="sldNum" sz="quarter" idx="10"/>
          </p:nvPr>
        </p:nvSpPr>
        <p:spPr/>
        <p:txBody>
          <a:bodyPr/>
          <a:lstStyle/>
          <a:p>
            <a:fld id="{D68832FE-F85D-4E5E-9B93-EBE4DEFD3355}" type="slidenum">
              <a:rPr lang="en-GB" smtClean="0"/>
              <a:t>10</a:t>
            </a:fld>
            <a:endParaRPr lang="en-GB"/>
          </a:p>
        </p:txBody>
      </p:sp>
    </p:spTree>
    <p:extLst>
      <p:ext uri="{BB962C8B-B14F-4D97-AF65-F5344CB8AC3E}">
        <p14:creationId xmlns:p14="http://schemas.microsoft.com/office/powerpoint/2010/main" val="2459676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mission statement – at the heart of what we endeavour to do. Showing the values we want</a:t>
            </a:r>
            <a:r>
              <a:rPr lang="en-GB" baseline="0" dirty="0"/>
              <a:t> the children to have</a:t>
            </a:r>
          </a:p>
          <a:p>
            <a:endParaRPr lang="en-GB" baseline="0" dirty="0"/>
          </a:p>
          <a:p>
            <a:pPr fontAlgn="base"/>
            <a:r>
              <a:rPr lang="en-GB" sz="1200" dirty="0">
                <a:solidFill>
                  <a:srgbClr val="201F1E"/>
                </a:solidFill>
                <a:latin typeface="Arial" panose="020B0604020202020204" pitchFamily="34" charset="0"/>
                <a:cs typeface="Arial" panose="020B0604020202020204" pitchFamily="34" charset="0"/>
              </a:rPr>
              <a:t>Treating others as we want to be treated</a:t>
            </a:r>
          </a:p>
          <a:p>
            <a:pPr fontAlgn="base"/>
            <a:r>
              <a:rPr lang="en-GB" sz="1200" dirty="0">
                <a:solidFill>
                  <a:srgbClr val="201F1E"/>
                </a:solidFill>
                <a:latin typeface="Arial" panose="020B0604020202020204" pitchFamily="34" charset="0"/>
                <a:cs typeface="Arial" panose="020B0604020202020204" pitchFamily="34" charset="0"/>
              </a:rPr>
              <a:t>loving, respectful, kind, polite </a:t>
            </a:r>
          </a:p>
          <a:p>
            <a:pPr fontAlgn="base"/>
            <a:r>
              <a:rPr lang="en-GB" sz="1200" dirty="0">
                <a:solidFill>
                  <a:srgbClr val="201F1E"/>
                </a:solidFill>
                <a:latin typeface="Arial" panose="020B0604020202020204" pitchFamily="34" charset="0"/>
                <a:cs typeface="Arial" panose="020B0604020202020204" pitchFamily="34" charset="0"/>
              </a:rPr>
              <a:t>Being honest</a:t>
            </a:r>
          </a:p>
          <a:p>
            <a:pPr fontAlgn="base"/>
            <a:r>
              <a:rPr lang="en-GB" sz="1200" dirty="0">
                <a:solidFill>
                  <a:srgbClr val="201F1E"/>
                </a:solidFill>
                <a:latin typeface="Arial" panose="020B0604020202020204" pitchFamily="34" charset="0"/>
                <a:cs typeface="Arial" panose="020B0604020202020204" pitchFamily="34" charset="0"/>
              </a:rPr>
              <a:t>Forgiving one another</a:t>
            </a:r>
          </a:p>
          <a:p>
            <a:pPr fontAlgn="base"/>
            <a:endParaRPr lang="en-GB" sz="1200" dirty="0">
              <a:solidFill>
                <a:srgbClr val="201F1E"/>
              </a:solidFill>
              <a:latin typeface="Arial" panose="020B0604020202020204" pitchFamily="34" charset="0"/>
              <a:cs typeface="Arial" panose="020B0604020202020204" pitchFamily="34" charset="0"/>
            </a:endParaRPr>
          </a:p>
          <a:p>
            <a:pPr fontAlgn="base"/>
            <a:r>
              <a:rPr lang="en-GB" sz="1200" dirty="0">
                <a:solidFill>
                  <a:srgbClr val="201F1E"/>
                </a:solidFill>
                <a:latin typeface="Arial" panose="020B0604020202020204" pitchFamily="34" charset="0"/>
                <a:cs typeface="Arial" panose="020B0604020202020204" pitchFamily="34" charset="0"/>
              </a:rPr>
              <a:t>Supporting and valuing this at home</a:t>
            </a:r>
          </a:p>
          <a:p>
            <a:pPr fontAlgn="base"/>
            <a:endParaRPr lang="en-GB" sz="1200" dirty="0">
              <a:solidFill>
                <a:srgbClr val="201F1E"/>
              </a:solidFill>
              <a:latin typeface="Arial" panose="020B0604020202020204" pitchFamily="34" charset="0"/>
              <a:cs typeface="Arial" panose="020B0604020202020204" pitchFamily="34" charset="0"/>
            </a:endParaRPr>
          </a:p>
          <a:p>
            <a:pPr fontAlgn="base"/>
            <a:r>
              <a:rPr lang="en-GB" sz="1200" dirty="0">
                <a:solidFill>
                  <a:srgbClr val="201F1E"/>
                </a:solidFill>
                <a:latin typeface="Arial" panose="020B0604020202020204" pitchFamily="34" charset="0"/>
                <a:cs typeface="Arial" panose="020B0604020202020204" pitchFamily="34" charset="0"/>
              </a:rPr>
              <a:t>Reiterated in school through assemblies, class worship, regular links with local parishes to celebrate Mass, regular prayer. </a:t>
            </a:r>
          </a:p>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11</a:t>
            </a:fld>
            <a:endParaRPr lang="en-GB"/>
          </a:p>
        </p:txBody>
      </p:sp>
    </p:spTree>
    <p:extLst>
      <p:ext uri="{BB962C8B-B14F-4D97-AF65-F5344CB8AC3E}">
        <p14:creationId xmlns:p14="http://schemas.microsoft.com/office/powerpoint/2010/main" val="2924175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Email – office address to me </a:t>
            </a:r>
          </a:p>
          <a:p>
            <a:r>
              <a:rPr lang="en-GB" dirty="0" smtClean="0"/>
              <a:t>Class</a:t>
            </a:r>
            <a:r>
              <a:rPr lang="en-GB" baseline="0" dirty="0" smtClean="0"/>
              <a:t> Dojo  - messaging </a:t>
            </a:r>
            <a:endParaRPr lang="en-GB" dirty="0" smtClean="0"/>
          </a:p>
          <a:p>
            <a:endParaRPr lang="en-GB" dirty="0" smtClean="0"/>
          </a:p>
          <a:p>
            <a:r>
              <a:rPr lang="en-GB" dirty="0" smtClean="0"/>
              <a:t>Our door is always open and if you ever need</a:t>
            </a:r>
            <a:r>
              <a:rPr lang="en-GB" baseline="0" dirty="0" smtClean="0"/>
              <a:t> us we are here. We are working together not alongside each other. </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12</a:t>
            </a:fld>
            <a:endParaRPr lang="en-GB"/>
          </a:p>
        </p:txBody>
      </p:sp>
    </p:spTree>
    <p:extLst>
      <p:ext uri="{BB962C8B-B14F-4D97-AF65-F5344CB8AC3E}">
        <p14:creationId xmlns:p14="http://schemas.microsoft.com/office/powerpoint/2010/main" val="267389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Thank</a:t>
            </a:r>
            <a:r>
              <a:rPr lang="en-GB" baseline="0" dirty="0" smtClean="0"/>
              <a:t> you for coming</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13</a:t>
            </a:fld>
            <a:endParaRPr lang="en-GB"/>
          </a:p>
        </p:txBody>
      </p:sp>
    </p:spTree>
    <p:extLst>
      <p:ext uri="{BB962C8B-B14F-4D97-AF65-F5344CB8AC3E}">
        <p14:creationId xmlns:p14="http://schemas.microsoft.com/office/powerpoint/2010/main" val="3745654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C647FB20-1ADE-814C-A67C-D45BCE6310DA}" type="datetimeFigureOut">
              <a:rPr lang="en-US" smtClean="0"/>
              <a:t>9/9/2026</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9DB26022-8BFD-0F45-B93D-5F38E8306673}"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53700868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4072894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C647FB20-1ADE-814C-A67C-D45BCE6310DA}" type="datetimeFigureOut">
              <a:rPr lang="en-US" smtClean="0"/>
              <a:t>9/9/2026</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4976820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647FB20-1ADE-814C-A67C-D45BCE6310DA}"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13740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647FB20-1ADE-814C-A67C-D45BCE6310DA}"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851093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647FB20-1ADE-814C-A67C-D45BCE6310DA}"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59825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7FB20-1ADE-814C-A67C-D45BCE6310DA}"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674401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647FB20-1ADE-814C-A67C-D45BCE6310DA}" type="datetimeFigureOut">
              <a:rPr lang="en-US" smtClean="0"/>
              <a:t>9/9/2026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9672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647FB20-1ADE-814C-A67C-D45BCE6310DA}" type="datetimeFigureOut">
              <a:rPr lang="en-US" smtClean="0"/>
              <a:t>9/9/2026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6131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09985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592052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C647FB20-1ADE-814C-A67C-D45BCE6310DA}" type="datetimeFigureOut">
              <a:rPr lang="en-US" smtClean="0"/>
              <a:t>9/9/2026</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9DB26022-8BFD-0F45-B93D-5F38E8306673}"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25557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filomathima.gr/p/blog-page_80.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3.jpg"/><Relationship Id="rId4" Type="http://schemas.openxmlformats.org/officeDocument/2006/relationships/hyperlink" Target="http://www.publicdomainfiles.com/show_file.php?id=13526046019596"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www.pngall.com/thank-you-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E3832-FAE9-174D-9CBE-04859241D04D}"/>
              </a:ext>
            </a:extLst>
          </p:cNvPr>
          <p:cNvSpPr/>
          <p:nvPr/>
        </p:nvSpPr>
        <p:spPr>
          <a:xfrm>
            <a:off x="838200" y="5595614"/>
            <a:ext cx="6850488" cy="913975"/>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r>
              <a:rPr lang="en-US" sz="2700" b="1" dirty="0">
                <a:solidFill>
                  <a:srgbClr val="FFFFFF"/>
                </a:solidFill>
                <a:latin typeface="+mj-lt"/>
                <a:ea typeface="+mj-ea"/>
                <a:cs typeface="+mj-cs"/>
              </a:rPr>
              <a:t>Welcome to </a:t>
            </a:r>
            <a:r>
              <a:rPr lang="en-US" sz="2700" b="1" dirty="0" smtClean="0">
                <a:solidFill>
                  <a:srgbClr val="FFFFFF"/>
                </a:solidFill>
                <a:latin typeface="+mj-lt"/>
                <a:ea typeface="+mj-ea"/>
                <a:cs typeface="+mj-cs"/>
              </a:rPr>
              <a:t>Reception</a:t>
            </a:r>
            <a:endParaRPr lang="en-US" sz="2700" b="1" dirty="0">
              <a:solidFill>
                <a:srgbClr val="FFFFFF"/>
              </a:solidFill>
              <a:latin typeface="+mj-lt"/>
              <a:ea typeface="+mj-ea"/>
              <a:cs typeface="+mj-cs"/>
            </a:endParaRPr>
          </a:p>
          <a:p>
            <a:pPr fontAlgn="base">
              <a:lnSpc>
                <a:spcPct val="90000"/>
              </a:lnSpc>
              <a:spcBef>
                <a:spcPct val="0"/>
              </a:spcBef>
              <a:spcAft>
                <a:spcPts val="600"/>
              </a:spcAft>
            </a:pPr>
            <a:r>
              <a:rPr lang="en-US" sz="2700" b="1" dirty="0">
                <a:solidFill>
                  <a:srgbClr val="FFFFFF"/>
                </a:solidFill>
                <a:latin typeface="+mj-lt"/>
                <a:ea typeface="+mj-ea"/>
                <a:cs typeface="+mj-cs"/>
              </a:rPr>
              <a:t>Meet the Teacher</a:t>
            </a:r>
          </a:p>
        </p:txBody>
      </p:sp>
      <p:pic>
        <p:nvPicPr>
          <p:cNvPr id="6" name="Picture 5" descr="Shape&#10;&#10;Description automatically generated with medium confidence">
            <a:extLst>
              <a:ext uri="{FF2B5EF4-FFF2-40B4-BE49-F238E27FC236}">
                <a16:creationId xmlns:a16="http://schemas.microsoft.com/office/drawing/2014/main" id="{AC689382-ED1E-CB45-B703-02DDF7DFD8A8}"/>
              </a:ext>
            </a:extLst>
          </p:cNvPr>
          <p:cNvPicPr>
            <a:picLocks noChangeAspect="1"/>
          </p:cNvPicPr>
          <p:nvPr/>
        </p:nvPicPr>
        <p:blipFill>
          <a:blip r:embed="rId3">
            <a:extLst>
              <a:ext uri="{837473B0-CC2E-450A-ABE3-18F120FF3D39}">
                <a1611:picAttrSrcUrl xmlns="" xmlns:a1611="http://schemas.microsoft.com/office/drawing/2016/11/main" r:id="rId5"/>
              </a:ext>
            </a:extLst>
          </a:blip>
          <a:stretch>
            <a:fillRect/>
          </a:stretch>
        </p:blipFill>
        <p:spPr>
          <a:xfrm>
            <a:off x="6234184" y="876300"/>
            <a:ext cx="3677598" cy="3668404"/>
          </a:xfrm>
          <a:prstGeom prst="rect">
            <a:avLst/>
          </a:prstGeom>
        </p:spPr>
      </p:pic>
      <p:sp>
        <p:nvSpPr>
          <p:cNvPr id="3" name="AutoShape 2" descr="St Albert the Great School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0797" y="2225709"/>
            <a:ext cx="4237915" cy="1436915"/>
          </a:xfrm>
          <a:prstGeom prst="rect">
            <a:avLst/>
          </a:prstGeom>
        </p:spPr>
      </p:pic>
    </p:spTree>
    <p:extLst>
      <p:ext uri="{BB962C8B-B14F-4D97-AF65-F5344CB8AC3E}">
        <p14:creationId xmlns:p14="http://schemas.microsoft.com/office/powerpoint/2010/main" val="3759443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a:extLst>
            <a:ext uri="{FF2B5EF4-FFF2-40B4-BE49-F238E27FC236}">
              <a16:creationId xmlns:a16="http://schemas.microsoft.com/office/drawing/2014/main" id="{673D474B-7EEC-CDAA-CDCD-459A12564817}"/>
            </a:ext>
          </a:extLst>
        </p:cNvPr>
        <p:cNvGrpSpPr/>
        <p:nvPr/>
      </p:nvGrpSpPr>
      <p:grpSpPr>
        <a:xfrm>
          <a:off x="0" y="0"/>
          <a:ext cx="0" cy="0"/>
          <a:chOff x="0" y="0"/>
          <a:chExt cx="0" cy="0"/>
        </a:xfrm>
      </p:grpSpPr>
      <p:graphicFrame>
        <p:nvGraphicFramePr>
          <p:cNvPr id="3" name="Google Shape;115;g13ec20bd506_0_206">
            <a:extLst>
              <a:ext uri="{FF2B5EF4-FFF2-40B4-BE49-F238E27FC236}">
                <a16:creationId xmlns:a16="http://schemas.microsoft.com/office/drawing/2014/main" id="{74A0BC7A-8CB2-A002-CD35-2C627580A2F7}"/>
              </a:ext>
            </a:extLst>
          </p:cNvPr>
          <p:cNvGraphicFramePr/>
          <p:nvPr>
            <p:extLst>
              <p:ext uri="{D42A27DB-BD31-4B8C-83A1-F6EECF244321}">
                <p14:modId xmlns:p14="http://schemas.microsoft.com/office/powerpoint/2010/main" val="3331067825"/>
              </p:ext>
            </p:extLst>
          </p:nvPr>
        </p:nvGraphicFramePr>
        <p:xfrm>
          <a:off x="1546894" y="2671030"/>
          <a:ext cx="9098212" cy="1934539"/>
        </p:xfrm>
        <a:graphic>
          <a:graphicData uri="http://schemas.openxmlformats.org/drawingml/2006/table">
            <a:tbl>
              <a:tblPr>
                <a:noFill/>
              </a:tblPr>
              <a:tblGrid>
                <a:gridCol w="4549106">
                  <a:extLst>
                    <a:ext uri="{9D8B030D-6E8A-4147-A177-3AD203B41FA5}">
                      <a16:colId xmlns:a16="http://schemas.microsoft.com/office/drawing/2014/main" val="20000"/>
                    </a:ext>
                  </a:extLst>
                </a:gridCol>
                <a:gridCol w="4549106">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Teacher</a:t>
                      </a:r>
                      <a:endParaRPr sz="1800" b="1" u="sng" strike="noStrike" cap="none" dirty="0">
                        <a:solidFill>
                          <a:schemeClr val="bg1"/>
                        </a:solidFill>
                      </a:endParaRPr>
                    </a:p>
                  </a:txBody>
                  <a:tcPr marL="91425" marR="91425" marT="91425" marB="91425">
                    <a:solidFill>
                      <a:schemeClr val="tx1">
                        <a:lumMod val="65000"/>
                        <a:lumOff val="3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Teaching Assistants </a:t>
                      </a:r>
                      <a:endParaRPr sz="1800" b="1" u="sng" strike="noStrike" cap="none" dirty="0">
                        <a:solidFill>
                          <a:schemeClr val="bg1"/>
                        </a:solidFill>
                      </a:endParaRPr>
                    </a:p>
                  </a:txBody>
                  <a:tcPr marL="91425" marR="91425" marT="91425" marB="91425">
                    <a:solidFill>
                      <a:schemeClr val="tx1">
                        <a:lumMod val="65000"/>
                        <a:lumOff val="35000"/>
                      </a:schemeClr>
                    </a:solidFill>
                  </a:tcPr>
                </a:tc>
                <a:extLst>
                  <a:ext uri="{0D108BD9-81ED-4DB2-BD59-A6C34878D82A}">
                    <a16:rowId xmlns:a16="http://schemas.microsoft.com/office/drawing/2014/main" val="10000"/>
                  </a:ext>
                </a:extLst>
              </a:tr>
              <a:tr h="1477369">
                <a:tc>
                  <a:txBody>
                    <a:bodyPr/>
                    <a:lstStyle/>
                    <a:p>
                      <a:pPr marL="0" marR="0" lvl="0" indent="0" algn="ctr" rtl="0">
                        <a:lnSpc>
                          <a:spcPct val="100000"/>
                        </a:lnSpc>
                        <a:spcBef>
                          <a:spcPts val="0"/>
                        </a:spcBef>
                        <a:spcAft>
                          <a:spcPts val="0"/>
                        </a:spcAft>
                        <a:buClr>
                          <a:srgbClr val="000000"/>
                        </a:buClr>
                        <a:buSzPts val="1600"/>
                        <a:buFont typeface="Arial"/>
                        <a:buNone/>
                      </a:pPr>
                      <a:r>
                        <a:rPr lang="en-GB" sz="1600" b="1" dirty="0" smtClean="0"/>
                        <a:t>Mrs Watts</a:t>
                      </a:r>
                    </a:p>
                    <a:p>
                      <a:pPr marL="0" marR="0" lvl="0" indent="0" algn="ctr" rtl="0">
                        <a:lnSpc>
                          <a:spcPct val="100000"/>
                        </a:lnSpc>
                        <a:spcBef>
                          <a:spcPts val="0"/>
                        </a:spcBef>
                        <a:spcAft>
                          <a:spcPts val="0"/>
                        </a:spcAft>
                        <a:buClr>
                          <a:srgbClr val="000000"/>
                        </a:buClr>
                        <a:buSzPts val="1600"/>
                        <a:buFont typeface="Arial"/>
                        <a:buNone/>
                      </a:pPr>
                      <a:r>
                        <a:rPr lang="en-GB" sz="1600" b="1" dirty="0" smtClean="0"/>
                        <a:t>Mrs </a:t>
                      </a:r>
                      <a:r>
                        <a:rPr lang="en-GB" sz="1600" b="1" dirty="0" err="1" smtClean="0"/>
                        <a:t>Turp</a:t>
                      </a:r>
                      <a:r>
                        <a:rPr lang="en-GB" sz="1600" b="1" dirty="0" smtClean="0"/>
                        <a:t> (EYFS Lead)</a:t>
                      </a:r>
                      <a:endParaRPr sz="1600" b="1" dirty="0"/>
                    </a:p>
                  </a:txBody>
                  <a:tcPr marL="91425" marR="91425" marT="91425" marB="91425"/>
                </a:tc>
                <a:tc>
                  <a:txBody>
                    <a:bodyPr/>
                    <a:lstStyle/>
                    <a:p>
                      <a:pPr marL="0" marR="0" lvl="0" indent="0" algn="ctr" rtl="0">
                        <a:lnSpc>
                          <a:spcPct val="100000"/>
                        </a:lnSpc>
                        <a:spcBef>
                          <a:spcPts val="0"/>
                        </a:spcBef>
                        <a:spcAft>
                          <a:spcPts val="0"/>
                        </a:spcAft>
                        <a:buClr>
                          <a:srgbClr val="000000"/>
                        </a:buClr>
                        <a:buSzPts val="1600"/>
                        <a:buFont typeface="Arial"/>
                        <a:buNone/>
                      </a:pPr>
                      <a:r>
                        <a:rPr lang="en-GB" sz="1600" b="1" u="none" strike="noStrike" cap="none" dirty="0" smtClean="0"/>
                        <a:t>Mrs King</a:t>
                      </a:r>
                    </a:p>
                    <a:p>
                      <a:pPr marL="0" marR="0" lvl="0" indent="0" algn="ctr" rtl="0">
                        <a:lnSpc>
                          <a:spcPct val="100000"/>
                        </a:lnSpc>
                        <a:spcBef>
                          <a:spcPts val="0"/>
                        </a:spcBef>
                        <a:spcAft>
                          <a:spcPts val="0"/>
                        </a:spcAft>
                        <a:buClr>
                          <a:srgbClr val="000000"/>
                        </a:buClr>
                        <a:buSzPts val="1600"/>
                        <a:buFont typeface="Arial"/>
                        <a:buNone/>
                      </a:pPr>
                      <a:r>
                        <a:rPr lang="en-GB" sz="1600" b="1" u="none" strike="noStrike" cap="none" dirty="0" smtClean="0"/>
                        <a:t>Mrs</a:t>
                      </a:r>
                      <a:r>
                        <a:rPr lang="en-GB" sz="1600" b="1" u="none" strike="noStrike" cap="none" baseline="0" dirty="0" smtClean="0"/>
                        <a:t> </a:t>
                      </a:r>
                      <a:r>
                        <a:rPr lang="en-GB" sz="1600" b="1" u="none" strike="noStrike" cap="none" baseline="0" dirty="0" err="1" smtClean="0"/>
                        <a:t>Hanniffy</a:t>
                      </a:r>
                      <a:endParaRPr lang="en-GB" sz="1600" b="1" u="none" strike="noStrike" cap="none" baseline="0" dirty="0" smtClean="0"/>
                    </a:p>
                    <a:p>
                      <a:pPr marL="0" marR="0" lvl="0" indent="0" algn="ctr" rtl="0">
                        <a:lnSpc>
                          <a:spcPct val="100000"/>
                        </a:lnSpc>
                        <a:spcBef>
                          <a:spcPts val="0"/>
                        </a:spcBef>
                        <a:spcAft>
                          <a:spcPts val="0"/>
                        </a:spcAft>
                        <a:buClr>
                          <a:srgbClr val="000000"/>
                        </a:buClr>
                        <a:buSzPts val="1600"/>
                        <a:buFont typeface="Arial"/>
                        <a:buNone/>
                      </a:pPr>
                      <a:r>
                        <a:rPr lang="en-GB" sz="1600" b="1" u="none" strike="noStrike" cap="none" baseline="0" dirty="0" smtClean="0"/>
                        <a:t>Mrs McIntosh</a:t>
                      </a:r>
                      <a:endParaRPr sz="1600" b="1" u="none" strike="noStrike" cap="none" dirty="0"/>
                    </a:p>
                    <a:p>
                      <a:pPr marL="0" marR="0" lvl="0" indent="0" algn="ctr" rtl="0">
                        <a:lnSpc>
                          <a:spcPct val="100000"/>
                        </a:lnSpc>
                        <a:spcBef>
                          <a:spcPts val="0"/>
                        </a:spcBef>
                        <a:spcAft>
                          <a:spcPts val="0"/>
                        </a:spcAft>
                        <a:buClr>
                          <a:srgbClr val="000000"/>
                        </a:buClr>
                        <a:buSzPts val="1600"/>
                        <a:buFont typeface="Arial"/>
                        <a:buNone/>
                      </a:pPr>
                      <a:endParaRPr sz="1600" u="none" strike="noStrike" cap="none" dirty="0"/>
                    </a:p>
                  </a:txBody>
                  <a:tcPr marL="91425" marR="91425" marT="91425" marB="91425"/>
                </a:tc>
                <a:extLst>
                  <a:ext uri="{0D108BD9-81ED-4DB2-BD59-A6C34878D82A}">
                    <a16:rowId xmlns:a16="http://schemas.microsoft.com/office/drawing/2014/main" val="10001"/>
                  </a:ext>
                </a:extLst>
              </a:tr>
            </a:tbl>
          </a:graphicData>
        </a:graphic>
      </p:graphicFrame>
      <p:sp>
        <p:nvSpPr>
          <p:cNvPr id="7" name="Google Shape;112;g13ec20bd506_0_206">
            <a:extLst>
              <a:ext uri="{FF2B5EF4-FFF2-40B4-BE49-F238E27FC236}">
                <a16:creationId xmlns:a16="http://schemas.microsoft.com/office/drawing/2014/main" id="{E57E7D20-8C6A-E9DD-4BD7-560042D5CBAC}"/>
              </a:ext>
            </a:extLst>
          </p:cNvPr>
          <p:cNvSpPr txBox="1">
            <a:spLocks/>
          </p:cNvSpPr>
          <p:nvPr/>
        </p:nvSpPr>
        <p:spPr>
          <a:xfrm>
            <a:off x="1546894" y="784316"/>
            <a:ext cx="7543800" cy="1450800"/>
          </a:xfrm>
          <a:prstGeom prst="rect">
            <a:avLst/>
          </a:prstGeom>
          <a:noFill/>
          <a:ln>
            <a:noFill/>
          </a:ln>
        </p:spPr>
        <p:txBody>
          <a:bodyPr spcFirstLastPara="1" vert="horz" wrap="square" lIns="91425" tIns="45700" rIns="91425" bIns="4570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spcBef>
                <a:spcPts val="0"/>
              </a:spcBef>
              <a:buClr>
                <a:srgbClr val="3F3F3F"/>
              </a:buClr>
              <a:buSzPts val="4800"/>
            </a:pPr>
            <a:r>
              <a:rPr lang="en-GB" b="1" dirty="0">
                <a:solidFill>
                  <a:schemeClr val="bg1"/>
                </a:solidFill>
                <a:latin typeface="XCCW Joined 1a" panose="03050602040000000000" pitchFamily="66" charset="0"/>
              </a:rPr>
              <a:t>Meet the </a:t>
            </a:r>
            <a:r>
              <a:rPr lang="en-GB" b="1" dirty="0" smtClean="0">
                <a:solidFill>
                  <a:schemeClr val="bg1"/>
                </a:solidFill>
                <a:latin typeface="XCCW Joined 1a" panose="03050602040000000000" pitchFamily="66" charset="0"/>
              </a:rPr>
              <a:t>Team </a:t>
            </a:r>
            <a:endParaRPr lang="en-GB" b="1" dirty="0">
              <a:solidFill>
                <a:schemeClr val="bg1"/>
              </a:solidFill>
              <a:latin typeface="XCCW Joined 1a" panose="03050602040000000000" pitchFamily="66"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688" y="72801"/>
            <a:ext cx="4237915" cy="1436915"/>
          </a:xfrm>
          <a:prstGeom prst="rect">
            <a:avLst/>
          </a:prstGeom>
        </p:spPr>
      </p:pic>
    </p:spTree>
    <p:extLst>
      <p:ext uri="{BB962C8B-B14F-4D97-AF65-F5344CB8AC3E}">
        <p14:creationId xmlns:p14="http://schemas.microsoft.com/office/powerpoint/2010/main" val="16103654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61D43C-A945-A64B-8992-7A1FC24B20CA}"/>
              </a:ext>
            </a:extLst>
          </p:cNvPr>
          <p:cNvSpPr txBox="1"/>
          <p:nvPr/>
        </p:nvSpPr>
        <p:spPr>
          <a:xfrm>
            <a:off x="3664981" y="1030808"/>
            <a:ext cx="7935186" cy="769441"/>
          </a:xfrm>
          <a:prstGeom prst="rect">
            <a:avLst/>
          </a:prstGeom>
          <a:noFill/>
        </p:spPr>
        <p:txBody>
          <a:bodyPr wrap="none" rtlCol="0">
            <a:spAutoFit/>
          </a:bodyPr>
          <a:lstStyle/>
          <a:p>
            <a:pPr algn="ctr"/>
            <a:r>
              <a:rPr lang="en-US" sz="4400" b="1" u="sng" dirty="0">
                <a:solidFill>
                  <a:schemeClr val="bg1"/>
                </a:solidFill>
                <a:latin typeface="XCCW Joined 1a" panose="03050602040000000000" pitchFamily="66" charset="0"/>
                <a:cs typeface="Arial" panose="020B0604020202020204" pitchFamily="34" charset="0"/>
              </a:rPr>
              <a:t>Key </a:t>
            </a:r>
            <a:r>
              <a:rPr lang="en-US" sz="4400" b="1" u="sng" dirty="0" smtClean="0">
                <a:solidFill>
                  <a:schemeClr val="bg1"/>
                </a:solidFill>
                <a:latin typeface="XCCW Joined 1a" panose="03050602040000000000" pitchFamily="66" charset="0"/>
                <a:cs typeface="Arial" panose="020B0604020202020204" pitchFamily="34" charset="0"/>
              </a:rPr>
              <a:t>Information - Timetable</a:t>
            </a:r>
            <a:endParaRPr lang="en-US" sz="4400" b="1" u="sng" dirty="0">
              <a:solidFill>
                <a:schemeClr val="bg1"/>
              </a:solidFill>
              <a:latin typeface="XCCW Joined 1a" panose="03050602040000000000" pitchFamily="66" charset="0"/>
              <a:cs typeface="Arial" panose="020B060402020202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010" y="-110532"/>
            <a:ext cx="4237915" cy="1436915"/>
          </a:xfrm>
          <a:prstGeom prst="rect">
            <a:avLst/>
          </a:prstGeom>
        </p:spPr>
      </p:pic>
      <p:pic>
        <p:nvPicPr>
          <p:cNvPr id="2" name="Picture 1"/>
          <p:cNvPicPr>
            <a:picLocks noChangeAspect="1"/>
          </p:cNvPicPr>
          <p:nvPr/>
        </p:nvPicPr>
        <p:blipFill rotWithShape="1">
          <a:blip r:embed="rId4"/>
          <a:srcRect l="2522" r="1706"/>
          <a:stretch/>
        </p:blipFill>
        <p:spPr>
          <a:xfrm>
            <a:off x="994786" y="1949381"/>
            <a:ext cx="10837399" cy="4399701"/>
          </a:xfrm>
          <a:prstGeom prst="rect">
            <a:avLst/>
          </a:prstGeom>
        </p:spPr>
      </p:pic>
    </p:spTree>
    <p:extLst>
      <p:ext uri="{BB962C8B-B14F-4D97-AF65-F5344CB8AC3E}">
        <p14:creationId xmlns:p14="http://schemas.microsoft.com/office/powerpoint/2010/main" val="39050423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D61D43C-A945-A64B-8992-7A1FC24B20CA}"/>
              </a:ext>
            </a:extLst>
          </p:cNvPr>
          <p:cNvSpPr txBox="1"/>
          <p:nvPr/>
        </p:nvSpPr>
        <p:spPr>
          <a:xfrm>
            <a:off x="4708648" y="575286"/>
            <a:ext cx="6978192" cy="523220"/>
          </a:xfrm>
          <a:prstGeom prst="rect">
            <a:avLst/>
          </a:prstGeom>
          <a:noFill/>
        </p:spPr>
        <p:txBody>
          <a:bodyPr wrap="none" rtlCol="0">
            <a:spAutoFit/>
          </a:bodyPr>
          <a:lstStyle/>
          <a:p>
            <a:r>
              <a:rPr lang="en-US" sz="2800" b="1" u="sng" dirty="0" smtClean="0">
                <a:solidFill>
                  <a:schemeClr val="bg1"/>
                </a:solidFill>
                <a:latin typeface="XCCW Joined 1a" panose="03050602040000000000" pitchFamily="66" charset="0"/>
                <a:cs typeface="Arial" panose="020B0604020202020204" pitchFamily="34" charset="0"/>
              </a:rPr>
              <a:t>Curriculum Areas and Subject Topics </a:t>
            </a:r>
            <a:endParaRPr lang="en-US" sz="2800" b="1" u="sng" dirty="0">
              <a:solidFill>
                <a:schemeClr val="bg1"/>
              </a:solidFill>
              <a:latin typeface="XCCW Joined 1a" panose="03050602040000000000" pitchFamily="66" charset="0"/>
              <a:cs typeface="Arial" panose="020B0604020202020204" pitchFamily="34"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816" y="-65351"/>
            <a:ext cx="4237915" cy="1436915"/>
          </a:xfrm>
          <a:prstGeom prst="rect">
            <a:avLst/>
          </a:prstGeom>
        </p:spPr>
      </p:pic>
      <p:sp>
        <p:nvSpPr>
          <p:cNvPr id="2" name="Rectangle 1"/>
          <p:cNvSpPr/>
          <p:nvPr/>
        </p:nvSpPr>
        <p:spPr>
          <a:xfrm>
            <a:off x="931334" y="1454672"/>
            <a:ext cx="7044266" cy="6001643"/>
          </a:xfrm>
          <a:prstGeom prst="rect">
            <a:avLst/>
          </a:prstGeom>
        </p:spPr>
        <p:txBody>
          <a:bodyPr wrap="square">
            <a:spAutoFit/>
          </a:bodyPr>
          <a:lstStyle/>
          <a:p>
            <a:r>
              <a:rPr lang="en-US" sz="2800" b="1" u="sng" dirty="0">
                <a:cs typeface="Arial" panose="020B0604020202020204" pitchFamily="34" charset="0"/>
              </a:rPr>
              <a:t>Prime Areas:</a:t>
            </a:r>
          </a:p>
          <a:p>
            <a:r>
              <a:rPr lang="en-US" sz="2800" dirty="0">
                <a:cs typeface="Arial" panose="020B0604020202020204" pitchFamily="34" charset="0"/>
              </a:rPr>
              <a:t>Communication and Language</a:t>
            </a:r>
          </a:p>
          <a:p>
            <a:r>
              <a:rPr lang="en-US" sz="2800" dirty="0">
                <a:cs typeface="Arial" panose="020B0604020202020204" pitchFamily="34" charset="0"/>
              </a:rPr>
              <a:t>Physical Development </a:t>
            </a:r>
          </a:p>
          <a:p>
            <a:r>
              <a:rPr lang="en-US" sz="2800" dirty="0">
                <a:cs typeface="Arial" panose="020B0604020202020204" pitchFamily="34" charset="0"/>
              </a:rPr>
              <a:t>Personal, Social and Emotional </a:t>
            </a:r>
            <a:r>
              <a:rPr lang="en-US" sz="2800" dirty="0" smtClean="0">
                <a:cs typeface="Arial" panose="020B0604020202020204" pitchFamily="34" charset="0"/>
              </a:rPr>
              <a:t>Development</a:t>
            </a:r>
          </a:p>
          <a:p>
            <a:endParaRPr lang="en-US" sz="2800" dirty="0">
              <a:cs typeface="Arial" panose="020B0604020202020204" pitchFamily="34" charset="0"/>
            </a:endParaRPr>
          </a:p>
          <a:p>
            <a:r>
              <a:rPr lang="en-US" sz="2800" b="1" u="sng" dirty="0">
                <a:cs typeface="Arial" panose="020B0604020202020204" pitchFamily="34" charset="0"/>
              </a:rPr>
              <a:t>Specific Areas:</a:t>
            </a:r>
          </a:p>
          <a:p>
            <a:r>
              <a:rPr lang="en-US" sz="2800" dirty="0">
                <a:cs typeface="Arial" panose="020B0604020202020204" pitchFamily="34" charset="0"/>
              </a:rPr>
              <a:t>Literacy</a:t>
            </a:r>
          </a:p>
          <a:p>
            <a:r>
              <a:rPr lang="en-US" sz="2800" dirty="0">
                <a:cs typeface="Arial" panose="020B0604020202020204" pitchFamily="34" charset="0"/>
              </a:rPr>
              <a:t>Mathematics</a:t>
            </a:r>
          </a:p>
          <a:p>
            <a:r>
              <a:rPr lang="en-US" sz="2800" dirty="0">
                <a:cs typeface="Arial" panose="020B0604020202020204" pitchFamily="34" charset="0"/>
              </a:rPr>
              <a:t>Understanding the World</a:t>
            </a:r>
          </a:p>
          <a:p>
            <a:r>
              <a:rPr lang="en-US" sz="2800" dirty="0">
                <a:cs typeface="Arial" panose="020B0604020202020204" pitchFamily="34" charset="0"/>
              </a:rPr>
              <a:t>Expressive art and </a:t>
            </a:r>
            <a:r>
              <a:rPr lang="en-US" sz="2800" dirty="0" smtClean="0">
                <a:cs typeface="Arial" panose="020B0604020202020204" pitchFamily="34" charset="0"/>
              </a:rPr>
              <a:t>design</a:t>
            </a:r>
          </a:p>
          <a:p>
            <a:endParaRPr lang="en-US" sz="2800" dirty="0">
              <a:cs typeface="Arial" panose="020B0604020202020204" pitchFamily="34" charset="0"/>
            </a:endParaRPr>
          </a:p>
          <a:p>
            <a:r>
              <a:rPr lang="en-US" sz="2800" dirty="0" smtClean="0">
                <a:cs typeface="Arial" panose="020B0604020202020204" pitchFamily="34" charset="0"/>
              </a:rPr>
              <a:t>Religious Education</a:t>
            </a:r>
          </a:p>
          <a:p>
            <a:endParaRPr lang="en-US" sz="2800" dirty="0">
              <a:cs typeface="Arial" panose="020B0604020202020204" pitchFamily="34" charset="0"/>
            </a:endParaRPr>
          </a:p>
          <a:p>
            <a:endParaRPr lang="en-US" sz="2000" dirty="0">
              <a:cs typeface="Arial" panose="020B0604020202020204" pitchFamily="34" charset="0"/>
            </a:endParaRPr>
          </a:p>
        </p:txBody>
      </p:sp>
    </p:spTree>
    <p:extLst>
      <p:ext uri="{BB962C8B-B14F-4D97-AF65-F5344CB8AC3E}">
        <p14:creationId xmlns:p14="http://schemas.microsoft.com/office/powerpoint/2010/main" val="4179735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D61D43C-A945-A64B-8992-7A1FC24B20CA}"/>
              </a:ext>
            </a:extLst>
          </p:cNvPr>
          <p:cNvSpPr txBox="1"/>
          <p:nvPr/>
        </p:nvSpPr>
        <p:spPr>
          <a:xfrm>
            <a:off x="5741581" y="313676"/>
            <a:ext cx="4140877" cy="769441"/>
          </a:xfrm>
          <a:prstGeom prst="rect">
            <a:avLst/>
          </a:prstGeom>
          <a:noFill/>
        </p:spPr>
        <p:txBody>
          <a:bodyPr wrap="none" rtlCol="0">
            <a:spAutoFit/>
          </a:bodyPr>
          <a:lstStyle/>
          <a:p>
            <a:r>
              <a:rPr lang="en-US" sz="4400" b="1" u="sng" dirty="0" smtClean="0">
                <a:solidFill>
                  <a:schemeClr val="bg1"/>
                </a:solidFill>
                <a:latin typeface="XCCW Joined 1a" panose="03050602040000000000" pitchFamily="66" charset="0"/>
                <a:cs typeface="Arial" panose="020B0604020202020204" pitchFamily="34" charset="0"/>
              </a:rPr>
              <a:t>Curriculum </a:t>
            </a:r>
            <a:endParaRPr lang="en-US" sz="4400" b="1" u="sng" dirty="0">
              <a:solidFill>
                <a:schemeClr val="bg1"/>
              </a:solidFill>
              <a:latin typeface="XCCW Joined 1a" panose="03050602040000000000" pitchFamily="66" charset="0"/>
              <a:cs typeface="Arial" panose="020B0604020202020204" pitchFamily="34"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816" y="-65351"/>
            <a:ext cx="4237915" cy="1436915"/>
          </a:xfrm>
          <a:prstGeom prst="rect">
            <a:avLst/>
          </a:prstGeom>
        </p:spPr>
      </p:pic>
      <p:pic>
        <p:nvPicPr>
          <p:cNvPr id="2" name="Picture 1"/>
          <p:cNvPicPr>
            <a:picLocks noChangeAspect="1"/>
          </p:cNvPicPr>
          <p:nvPr/>
        </p:nvPicPr>
        <p:blipFill>
          <a:blip r:embed="rId4"/>
          <a:stretch>
            <a:fillRect/>
          </a:stretch>
        </p:blipFill>
        <p:spPr>
          <a:xfrm>
            <a:off x="784602" y="1559037"/>
            <a:ext cx="11223699" cy="4096695"/>
          </a:xfrm>
          <a:prstGeom prst="rect">
            <a:avLst/>
          </a:prstGeom>
        </p:spPr>
      </p:pic>
    </p:spTree>
    <p:extLst>
      <p:ext uri="{BB962C8B-B14F-4D97-AF65-F5344CB8AC3E}">
        <p14:creationId xmlns:p14="http://schemas.microsoft.com/office/powerpoint/2010/main" val="2405377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D61D43C-A945-A64B-8992-7A1FC24B20CA}"/>
              </a:ext>
            </a:extLst>
          </p:cNvPr>
          <p:cNvSpPr txBox="1"/>
          <p:nvPr/>
        </p:nvSpPr>
        <p:spPr>
          <a:xfrm>
            <a:off x="4708648" y="313676"/>
            <a:ext cx="5346335" cy="523220"/>
          </a:xfrm>
          <a:prstGeom prst="rect">
            <a:avLst/>
          </a:prstGeom>
          <a:noFill/>
        </p:spPr>
        <p:txBody>
          <a:bodyPr wrap="none" rtlCol="0">
            <a:spAutoFit/>
          </a:bodyPr>
          <a:lstStyle/>
          <a:p>
            <a:r>
              <a:rPr lang="en-US" sz="2800" b="1" u="sng" dirty="0" smtClean="0">
                <a:solidFill>
                  <a:schemeClr val="bg1"/>
                </a:solidFill>
                <a:latin typeface="XCCW Joined 1a" panose="03050602040000000000" pitchFamily="66" charset="0"/>
                <a:cs typeface="Arial" panose="020B0604020202020204" pitchFamily="34" charset="0"/>
              </a:rPr>
              <a:t>Reception Baseline </a:t>
            </a:r>
            <a:r>
              <a:rPr lang="en-US" sz="2800" b="1" u="sng" dirty="0" err="1" smtClean="0">
                <a:solidFill>
                  <a:schemeClr val="bg1"/>
                </a:solidFill>
                <a:latin typeface="XCCW Joined 1a" panose="03050602040000000000" pitchFamily="66" charset="0"/>
                <a:cs typeface="Arial" panose="020B0604020202020204" pitchFamily="34" charset="0"/>
              </a:rPr>
              <a:t>Assement</a:t>
            </a:r>
            <a:endParaRPr lang="en-US" sz="2800" b="1" u="sng" dirty="0">
              <a:solidFill>
                <a:schemeClr val="bg1"/>
              </a:solidFill>
              <a:latin typeface="XCCW Joined 1a" panose="03050602040000000000" pitchFamily="66" charset="0"/>
              <a:cs typeface="Arial" panose="020B0604020202020204" pitchFamily="34"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816" y="-65351"/>
            <a:ext cx="4237915" cy="1436915"/>
          </a:xfrm>
          <a:prstGeom prst="rect">
            <a:avLst/>
          </a:prstGeom>
        </p:spPr>
      </p:pic>
      <p:sp>
        <p:nvSpPr>
          <p:cNvPr id="5" name="Rectangle 4">
            <a:extLst>
              <a:ext uri="{FF2B5EF4-FFF2-40B4-BE49-F238E27FC236}">
                <a16:creationId xmlns:a16="http://schemas.microsoft.com/office/drawing/2014/main" id="{0360C0DA-5880-E34F-901E-2671EB964BAD}"/>
              </a:ext>
            </a:extLst>
          </p:cNvPr>
          <p:cNvSpPr/>
          <p:nvPr/>
        </p:nvSpPr>
        <p:spPr>
          <a:xfrm>
            <a:off x="1210733" y="1151020"/>
            <a:ext cx="9829800" cy="4524315"/>
          </a:xfrm>
          <a:prstGeom prst="rect">
            <a:avLst/>
          </a:prstGeom>
        </p:spPr>
        <p:txBody>
          <a:bodyPr wrap="square">
            <a:spAutoFit/>
          </a:bodyPr>
          <a:lstStyle/>
          <a:p>
            <a:pPr fontAlgn="base"/>
            <a:endParaRPr lang="en-GB" sz="2800" b="1" i="0" u="sng" dirty="0">
              <a:effectLst/>
              <a:cs typeface="Arial" panose="020B0604020202020204" pitchFamily="34" charset="0"/>
            </a:endParaRPr>
          </a:p>
          <a:p>
            <a:pPr fontAlgn="base"/>
            <a:r>
              <a:rPr lang="en-GB" sz="2400" dirty="0"/>
              <a:t>The Reception Baseline Assessment (RBA) </a:t>
            </a:r>
            <a:r>
              <a:rPr lang="en-GB" sz="2400" dirty="0" smtClean="0"/>
              <a:t>has been a statutory </a:t>
            </a:r>
            <a:r>
              <a:rPr lang="en-GB" sz="2400" dirty="0"/>
              <a:t>assessment </a:t>
            </a:r>
            <a:r>
              <a:rPr lang="en-GB" sz="2400" dirty="0" smtClean="0"/>
              <a:t>since 2021. It highlights pupils’ readiness when they begin school and provides a </a:t>
            </a:r>
            <a:r>
              <a:rPr lang="en-GB" sz="2400" dirty="0"/>
              <a:t>starting point to measure the progress schools make with their pupils between reception and the end of primary school</a:t>
            </a:r>
            <a:r>
              <a:rPr lang="en-GB" sz="2400" dirty="0" smtClean="0"/>
              <a:t>.</a:t>
            </a:r>
          </a:p>
          <a:p>
            <a:pPr fontAlgn="base"/>
            <a:endParaRPr lang="en-GB" sz="2400" dirty="0">
              <a:cs typeface="Arial" panose="020B0604020202020204" pitchFamily="34" charset="0"/>
            </a:endParaRPr>
          </a:p>
          <a:p>
            <a:pPr fontAlgn="base"/>
            <a:r>
              <a:rPr lang="en-GB" sz="2400" dirty="0" smtClean="0">
                <a:cs typeface="Arial" panose="020B0604020202020204" pitchFamily="34" charset="0"/>
              </a:rPr>
              <a:t>The children must take the assessment within the first 6 weeks of starting reception.</a:t>
            </a:r>
            <a:endParaRPr lang="en-GB" sz="2400" dirty="0">
              <a:cs typeface="Arial" panose="020B0604020202020204" pitchFamily="34" charset="0"/>
            </a:endParaRPr>
          </a:p>
          <a:p>
            <a:pPr fontAlgn="base"/>
            <a:r>
              <a:rPr lang="en-GB" sz="2400" dirty="0" smtClean="0"/>
              <a:t>The </a:t>
            </a:r>
            <a:r>
              <a:rPr lang="en-GB" sz="2400" dirty="0"/>
              <a:t>RBA is a 20-minute, </a:t>
            </a:r>
            <a:r>
              <a:rPr lang="en-GB" sz="2400" dirty="0" smtClean="0"/>
              <a:t>interactive activity-based</a:t>
            </a:r>
            <a:r>
              <a:rPr lang="en-GB" sz="2400" dirty="0"/>
              <a:t>, 1-to-1 assessment that has been designed to </a:t>
            </a:r>
            <a:r>
              <a:rPr lang="en-GB" sz="2400" dirty="0" smtClean="0"/>
              <a:t>capture the starting levels of a child's </a:t>
            </a:r>
            <a:r>
              <a:rPr lang="en-GB" sz="2400" dirty="0"/>
              <a:t>early literacy, mathematics, language and communication </a:t>
            </a:r>
            <a:r>
              <a:rPr lang="en-GB" sz="2400" dirty="0" smtClean="0"/>
              <a:t>skills.</a:t>
            </a:r>
            <a:endParaRPr lang="en-GB" sz="2400" dirty="0" smtClean="0">
              <a:cs typeface="Arial" panose="020B0604020202020204" pitchFamily="34" charset="0"/>
            </a:endParaRPr>
          </a:p>
          <a:p>
            <a:pPr fontAlgn="base"/>
            <a:endParaRPr lang="en-GB" sz="2000" dirty="0">
              <a:cs typeface="Arial" panose="020B0604020202020204" pitchFamily="34" charset="0"/>
            </a:endParaRPr>
          </a:p>
        </p:txBody>
      </p:sp>
    </p:spTree>
    <p:extLst>
      <p:ext uri="{BB962C8B-B14F-4D97-AF65-F5344CB8AC3E}">
        <p14:creationId xmlns:p14="http://schemas.microsoft.com/office/powerpoint/2010/main" val="3489531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639" y="0"/>
            <a:ext cx="4237915" cy="1436915"/>
          </a:xfrm>
          <a:prstGeom prst="rect">
            <a:avLst/>
          </a:prstGeom>
        </p:spPr>
      </p:pic>
      <p:pic>
        <p:nvPicPr>
          <p:cNvPr id="6" name="Picture 5"/>
          <p:cNvPicPr>
            <a:picLocks noChangeAspect="1"/>
          </p:cNvPicPr>
          <p:nvPr/>
        </p:nvPicPr>
        <p:blipFill>
          <a:blip r:embed="rId4"/>
          <a:stretch>
            <a:fillRect/>
          </a:stretch>
        </p:blipFill>
        <p:spPr>
          <a:xfrm>
            <a:off x="2095252" y="1105292"/>
            <a:ext cx="8505015" cy="5640858"/>
          </a:xfrm>
          <a:prstGeom prst="rect">
            <a:avLst/>
          </a:prstGeom>
        </p:spPr>
      </p:pic>
    </p:spTree>
    <p:extLst>
      <p:ext uri="{BB962C8B-B14F-4D97-AF65-F5344CB8AC3E}">
        <p14:creationId xmlns:p14="http://schemas.microsoft.com/office/powerpoint/2010/main" val="20813731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61D43C-A945-A64B-8992-7A1FC24B20CA}"/>
              </a:ext>
            </a:extLst>
          </p:cNvPr>
          <p:cNvSpPr txBox="1"/>
          <p:nvPr/>
        </p:nvSpPr>
        <p:spPr>
          <a:xfrm>
            <a:off x="4345169" y="931215"/>
            <a:ext cx="3599062"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sng" strike="noStrike" kern="1200" cap="none" spc="0" normalizeH="0" baseline="0" noProof="0" dirty="0">
                <a:ln>
                  <a:noFill/>
                </a:ln>
                <a:solidFill>
                  <a:prstClr val="white"/>
                </a:solidFill>
                <a:effectLst/>
                <a:uLnTx/>
                <a:uFillTx/>
                <a:latin typeface="XCCW Joined 1a" panose="03050602040000000000" pitchFamily="66" charset="0"/>
                <a:ea typeface="+mn-ea"/>
                <a:cs typeface="Arial" panose="020B0604020202020204" pitchFamily="34" charset="0"/>
              </a:rPr>
              <a:t>Homework</a:t>
            </a:r>
          </a:p>
        </p:txBody>
      </p:sp>
      <p:graphicFrame>
        <p:nvGraphicFramePr>
          <p:cNvPr id="10" name="Google Shape;115;g13ec20bd506_0_206">
            <a:extLst>
              <a:ext uri="{FF2B5EF4-FFF2-40B4-BE49-F238E27FC236}">
                <a16:creationId xmlns:a16="http://schemas.microsoft.com/office/drawing/2014/main" id="{74A0BC7A-8CB2-A002-CD35-2C627580A2F7}"/>
              </a:ext>
            </a:extLst>
          </p:cNvPr>
          <p:cNvGraphicFramePr/>
          <p:nvPr>
            <p:extLst>
              <p:ext uri="{D42A27DB-BD31-4B8C-83A1-F6EECF244321}">
                <p14:modId xmlns:p14="http://schemas.microsoft.com/office/powerpoint/2010/main" val="1328169677"/>
              </p:ext>
            </p:extLst>
          </p:nvPr>
        </p:nvGraphicFramePr>
        <p:xfrm>
          <a:off x="1747861" y="1700656"/>
          <a:ext cx="9098212" cy="2103060"/>
        </p:xfrm>
        <a:graphic>
          <a:graphicData uri="http://schemas.openxmlformats.org/drawingml/2006/table">
            <a:tbl>
              <a:tblPr>
                <a:noFill/>
              </a:tblPr>
              <a:tblGrid>
                <a:gridCol w="4549106">
                  <a:extLst>
                    <a:ext uri="{9D8B030D-6E8A-4147-A177-3AD203B41FA5}">
                      <a16:colId xmlns:a16="http://schemas.microsoft.com/office/drawing/2014/main" val="20000"/>
                    </a:ext>
                  </a:extLst>
                </a:gridCol>
                <a:gridCol w="4549106">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Reading</a:t>
                      </a:r>
                      <a:r>
                        <a:rPr lang="en-GB" sz="1800" b="1" u="sng" strike="noStrike" cap="none" baseline="0" dirty="0">
                          <a:solidFill>
                            <a:schemeClr val="bg1"/>
                          </a:solidFill>
                        </a:rPr>
                        <a:t> </a:t>
                      </a:r>
                      <a:endParaRPr sz="1800" b="1" u="sng" strike="noStrike" cap="none" dirty="0">
                        <a:solidFill>
                          <a:schemeClr val="bg1"/>
                        </a:solidFill>
                      </a:endParaRPr>
                    </a:p>
                  </a:txBody>
                  <a:tcPr marL="91425" marR="91425" marT="91425" marB="91425">
                    <a:solidFill>
                      <a:schemeClr val="tx1">
                        <a:lumMod val="65000"/>
                        <a:lumOff val="3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smtClean="0">
                          <a:solidFill>
                            <a:schemeClr val="bg1"/>
                          </a:solidFill>
                        </a:rPr>
                        <a:t>Phonics</a:t>
                      </a:r>
                      <a:endParaRPr sz="1800" b="1" u="sng" strike="noStrike" cap="none" dirty="0">
                        <a:solidFill>
                          <a:schemeClr val="bg1"/>
                        </a:solidFill>
                      </a:endParaRPr>
                    </a:p>
                  </a:txBody>
                  <a:tcPr marL="91425" marR="91425" marT="91425" marB="91425">
                    <a:solidFill>
                      <a:schemeClr val="tx1">
                        <a:lumMod val="65000"/>
                        <a:lumOff val="35000"/>
                      </a:schemeClr>
                    </a:solidFill>
                  </a:tcPr>
                </a:tc>
                <a:extLst>
                  <a:ext uri="{0D108BD9-81ED-4DB2-BD59-A6C34878D82A}">
                    <a16:rowId xmlns:a16="http://schemas.microsoft.com/office/drawing/2014/main" val="10000"/>
                  </a:ext>
                </a:extLst>
              </a:tr>
              <a:tr h="1477369">
                <a:tc>
                  <a:txBody>
                    <a:bodyPr/>
                    <a:lstStyle/>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1" dirty="0" smtClean="0"/>
                        <a:t>Children </a:t>
                      </a:r>
                      <a:r>
                        <a:rPr lang="en-GB" sz="1600" b="1" dirty="0"/>
                        <a:t>must read for </a:t>
                      </a:r>
                      <a:r>
                        <a:rPr lang="en-GB" sz="1600" b="1" dirty="0" smtClean="0"/>
                        <a:t>10 </a:t>
                      </a:r>
                      <a:r>
                        <a:rPr lang="en-GB" sz="1600" b="1" baseline="0" dirty="0" smtClean="0"/>
                        <a:t>minutes </a:t>
                      </a:r>
                      <a:r>
                        <a:rPr lang="en-GB" sz="1600" b="1" u="sng" baseline="0" dirty="0" smtClean="0"/>
                        <a:t>5 </a:t>
                      </a:r>
                      <a:r>
                        <a:rPr lang="en-GB" sz="1600" b="1" u="sng" baseline="0" dirty="0"/>
                        <a:t>days a week </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1" baseline="0" dirty="0"/>
                        <a:t>Reading records need to be signed </a:t>
                      </a:r>
                      <a:r>
                        <a:rPr lang="en-GB" sz="1600" b="1" baseline="0" dirty="0" smtClean="0"/>
                        <a:t>by </a:t>
                      </a:r>
                      <a:r>
                        <a:rPr lang="en-GB" sz="1600" b="1" baseline="0" dirty="0"/>
                        <a:t>a </a:t>
                      </a:r>
                      <a:r>
                        <a:rPr lang="en-GB" sz="1600" b="1" baseline="0" dirty="0" smtClean="0"/>
                        <a:t>parent/guardian</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1" baseline="0" dirty="0" smtClean="0"/>
                        <a:t>Reading </a:t>
                      </a:r>
                      <a:r>
                        <a:rPr lang="en-GB" sz="1600" b="1" baseline="0" dirty="0"/>
                        <a:t>record and books must be in </a:t>
                      </a:r>
                      <a:r>
                        <a:rPr lang="en-GB" sz="1600" b="1" u="sng" baseline="0" dirty="0"/>
                        <a:t>everyday </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endParaRPr sz="1600" b="1" dirty="0"/>
                    </a:p>
                  </a:txBody>
                  <a:tcPr marL="91425" marR="91425" marT="91425" marB="91425"/>
                </a:tc>
                <a:tc>
                  <a:txBody>
                    <a:bodyPr/>
                    <a:lstStyle/>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1" u="none" strike="noStrike" cap="none" baseline="0" dirty="0" smtClean="0"/>
                        <a:t>Children practice phonics</a:t>
                      </a:r>
                      <a:endParaRPr lang="en-GB" sz="1600" b="1" u="sng" strike="noStrike" cap="none" baseline="0" dirty="0" smtClean="0"/>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endParaRPr sz="1600" b="1" u="none" strike="noStrike" cap="none" dirty="0"/>
                    </a:p>
                    <a:p>
                      <a:pPr marL="0" marR="0" lvl="0" indent="0" algn="ctr" rtl="0">
                        <a:lnSpc>
                          <a:spcPct val="100000"/>
                        </a:lnSpc>
                        <a:spcBef>
                          <a:spcPts val="0"/>
                        </a:spcBef>
                        <a:spcAft>
                          <a:spcPts val="0"/>
                        </a:spcAft>
                        <a:buClr>
                          <a:srgbClr val="000000"/>
                        </a:buClr>
                        <a:buSzPts val="1600"/>
                        <a:buFont typeface="Arial"/>
                        <a:buNone/>
                      </a:pPr>
                      <a:endParaRPr sz="1600" u="none" strike="noStrike" cap="none" dirty="0"/>
                    </a:p>
                  </a:txBody>
                  <a:tcPr marL="91425" marR="91425" marT="91425" marB="91425"/>
                </a:tc>
                <a:extLst>
                  <a:ext uri="{0D108BD9-81ED-4DB2-BD59-A6C34878D82A}">
                    <a16:rowId xmlns:a16="http://schemas.microsoft.com/office/drawing/2014/main" val="10001"/>
                  </a:ext>
                </a:extLst>
              </a:tr>
            </a:tbl>
          </a:graphicData>
        </a:graphic>
      </p:graphicFrame>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446" y="-13022"/>
            <a:ext cx="4237915" cy="1436915"/>
          </a:xfrm>
          <a:prstGeom prst="rect">
            <a:avLst/>
          </a:prstGeom>
        </p:spPr>
      </p:pic>
      <p:pic>
        <p:nvPicPr>
          <p:cNvPr id="2" name="Picture 1"/>
          <p:cNvPicPr>
            <a:picLocks noChangeAspect="1"/>
          </p:cNvPicPr>
          <p:nvPr/>
        </p:nvPicPr>
        <p:blipFill rotWithShape="1">
          <a:blip r:embed="rId4"/>
          <a:srcRect l="4623" t="5854" r="2773" b="5631"/>
          <a:stretch/>
        </p:blipFill>
        <p:spPr>
          <a:xfrm>
            <a:off x="2240781" y="4080479"/>
            <a:ext cx="3356151" cy="2451798"/>
          </a:xfrm>
          <a:prstGeom prst="rect">
            <a:avLst/>
          </a:prstGeom>
        </p:spPr>
      </p:pic>
      <p:pic>
        <p:nvPicPr>
          <p:cNvPr id="3" name="Picture 2"/>
          <p:cNvPicPr>
            <a:picLocks noChangeAspect="1"/>
          </p:cNvPicPr>
          <p:nvPr/>
        </p:nvPicPr>
        <p:blipFill>
          <a:blip r:embed="rId5"/>
          <a:stretch>
            <a:fillRect/>
          </a:stretch>
        </p:blipFill>
        <p:spPr>
          <a:xfrm>
            <a:off x="6581187" y="3948616"/>
            <a:ext cx="1943004" cy="2715524"/>
          </a:xfrm>
          <a:prstGeom prst="rect">
            <a:avLst/>
          </a:prstGeom>
        </p:spPr>
      </p:pic>
      <p:pic>
        <p:nvPicPr>
          <p:cNvPr id="4" name="Picture 3"/>
          <p:cNvPicPr>
            <a:picLocks noChangeAspect="1"/>
          </p:cNvPicPr>
          <p:nvPr/>
        </p:nvPicPr>
        <p:blipFill>
          <a:blip r:embed="rId6"/>
          <a:stretch>
            <a:fillRect/>
          </a:stretch>
        </p:blipFill>
        <p:spPr>
          <a:xfrm>
            <a:off x="8748569" y="3948616"/>
            <a:ext cx="1936732" cy="2715524"/>
          </a:xfrm>
          <a:prstGeom prst="rect">
            <a:avLst/>
          </a:prstGeom>
        </p:spPr>
      </p:pic>
    </p:spTree>
    <p:extLst>
      <p:ext uri="{BB962C8B-B14F-4D97-AF65-F5344CB8AC3E}">
        <p14:creationId xmlns:p14="http://schemas.microsoft.com/office/powerpoint/2010/main" val="33466446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61D43C-A945-A64B-8992-7A1FC24B20CA}"/>
              </a:ext>
            </a:extLst>
          </p:cNvPr>
          <p:cNvSpPr txBox="1"/>
          <p:nvPr/>
        </p:nvSpPr>
        <p:spPr>
          <a:xfrm>
            <a:off x="2300261" y="1196164"/>
            <a:ext cx="8719054"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Enrichment opportunities </a:t>
            </a:r>
          </a:p>
        </p:txBody>
      </p:sp>
      <p:pic>
        <p:nvPicPr>
          <p:cNvPr id="1028" name="Picture 4" descr="Enrichment - Whetley Academ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9260" y="4295554"/>
            <a:ext cx="3169599" cy="22398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350335" y="2498650"/>
            <a:ext cx="7600234" cy="4093428"/>
          </a:xfrm>
          <a:prstGeom prst="rect">
            <a:avLst/>
          </a:prstGeom>
          <a:noFill/>
        </p:spPr>
        <p:txBody>
          <a:bodyPr wrap="square" rtlCol="0">
            <a:spAutoFit/>
          </a:bodyPr>
          <a:lstStyle/>
          <a:p>
            <a:pPr marL="285750" indent="-285750">
              <a:buFont typeface="Arial" panose="020B0604020202020204" pitchFamily="34" charset="0"/>
              <a:buChar char="•"/>
            </a:pPr>
            <a:r>
              <a:rPr lang="en-GB" sz="3600" dirty="0" smtClean="0"/>
              <a:t>- Forest School</a:t>
            </a:r>
            <a:endParaRPr lang="en-GB" sz="3600" dirty="0"/>
          </a:p>
          <a:p>
            <a:pPr marL="285750" indent="-285750">
              <a:buFont typeface="Arial" panose="020B0604020202020204" pitchFamily="34" charset="0"/>
              <a:buChar char="•"/>
            </a:pPr>
            <a:r>
              <a:rPr lang="en-GB" sz="3600" dirty="0"/>
              <a:t>- </a:t>
            </a:r>
            <a:r>
              <a:rPr lang="en-GB" sz="3600" dirty="0" smtClean="0"/>
              <a:t>External Sporting Activities</a:t>
            </a:r>
            <a:endParaRPr lang="en-GB" sz="3600" dirty="0"/>
          </a:p>
          <a:p>
            <a:pPr marL="285750" indent="-285750">
              <a:buFont typeface="Arial" panose="020B0604020202020204" pitchFamily="34" charset="0"/>
              <a:buChar char="•"/>
            </a:pPr>
            <a:r>
              <a:rPr lang="en-GB" sz="3600" dirty="0" smtClean="0"/>
              <a:t>- Pantomime</a:t>
            </a:r>
          </a:p>
          <a:p>
            <a:pPr marL="285750" indent="-285750">
              <a:buFont typeface="Arial" panose="020B0604020202020204" pitchFamily="34" charset="0"/>
              <a:buChar char="•"/>
            </a:pPr>
            <a:r>
              <a:rPr lang="en-GB" sz="3600" dirty="0" smtClean="0"/>
              <a:t>- Summer Trip</a:t>
            </a:r>
          </a:p>
          <a:p>
            <a:pPr marL="285750" indent="-285750">
              <a:buFont typeface="Arial" panose="020B0604020202020204" pitchFamily="34" charset="0"/>
              <a:buChar char="•"/>
            </a:pPr>
            <a:r>
              <a:rPr lang="en-GB" sz="3600" dirty="0" smtClean="0"/>
              <a:t>- Mass at church</a:t>
            </a:r>
          </a:p>
          <a:p>
            <a:pPr marL="285750" indent="-285750">
              <a:buFont typeface="Arial" panose="020B0604020202020204" pitchFamily="34" charset="0"/>
              <a:buChar char="•"/>
            </a:pPr>
            <a:r>
              <a:rPr lang="en-GB" sz="3600" dirty="0" smtClean="0"/>
              <a:t>- Year 6 buddy</a:t>
            </a:r>
          </a:p>
          <a:p>
            <a:r>
              <a:rPr lang="en-GB" sz="4400" dirty="0" smtClean="0"/>
              <a:t> </a:t>
            </a:r>
            <a:endParaRPr lang="en-GB" sz="44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445" y="-55339"/>
            <a:ext cx="4237915" cy="1436915"/>
          </a:xfrm>
          <a:prstGeom prst="rect">
            <a:avLst/>
          </a:prstGeom>
        </p:spPr>
      </p:pic>
    </p:spTree>
    <p:extLst>
      <p:ext uri="{BB962C8B-B14F-4D97-AF65-F5344CB8AC3E}">
        <p14:creationId xmlns:p14="http://schemas.microsoft.com/office/powerpoint/2010/main" val="37417128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61D43C-A945-A64B-8992-7A1FC24B20CA}"/>
              </a:ext>
            </a:extLst>
          </p:cNvPr>
          <p:cNvSpPr txBox="1"/>
          <p:nvPr/>
        </p:nvSpPr>
        <p:spPr>
          <a:xfrm>
            <a:off x="4635642" y="745025"/>
            <a:ext cx="1869423" cy="584775"/>
          </a:xfrm>
          <a:prstGeom prst="rect">
            <a:avLst/>
          </a:prstGeom>
          <a:noFill/>
        </p:spPr>
        <p:txBody>
          <a:bodyPr wrap="none" rtlCol="0">
            <a:spAutoFit/>
          </a:bodyPr>
          <a:lstStyle/>
          <a:p>
            <a:r>
              <a:rPr lang="en-US" sz="3200" b="1" u="sng" dirty="0">
                <a:solidFill>
                  <a:schemeClr val="bg1"/>
                </a:solidFill>
                <a:latin typeface="XCCW Joined 1a" panose="03050602040000000000" pitchFamily="66" charset="0"/>
                <a:cs typeface="Arial" panose="020B0604020202020204" pitchFamily="34" charset="0"/>
              </a:rPr>
              <a:t>Uniform</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252" y="-83"/>
            <a:ext cx="4237915" cy="1436915"/>
          </a:xfrm>
          <a:prstGeom prst="rect">
            <a:avLst/>
          </a:prstGeom>
        </p:spPr>
      </p:pic>
      <p:pic>
        <p:nvPicPr>
          <p:cNvPr id="2" name="Picture 1"/>
          <p:cNvPicPr>
            <a:picLocks noChangeAspect="1"/>
          </p:cNvPicPr>
          <p:nvPr/>
        </p:nvPicPr>
        <p:blipFill>
          <a:blip r:embed="rId4"/>
          <a:stretch>
            <a:fillRect/>
          </a:stretch>
        </p:blipFill>
        <p:spPr>
          <a:xfrm>
            <a:off x="1745281" y="1399960"/>
            <a:ext cx="7479106" cy="5331785"/>
          </a:xfrm>
          <a:prstGeom prst="rect">
            <a:avLst/>
          </a:prstGeom>
        </p:spPr>
      </p:pic>
      <p:pic>
        <p:nvPicPr>
          <p:cNvPr id="3" name="Picture 2"/>
          <p:cNvPicPr>
            <a:picLocks noChangeAspect="1"/>
          </p:cNvPicPr>
          <p:nvPr/>
        </p:nvPicPr>
        <p:blipFill rotWithShape="1">
          <a:blip r:embed="rId5"/>
          <a:srcRect r="12685"/>
          <a:stretch/>
        </p:blipFill>
        <p:spPr>
          <a:xfrm>
            <a:off x="10074695" y="4662435"/>
            <a:ext cx="1353244" cy="1998059"/>
          </a:xfrm>
          <a:prstGeom prst="rect">
            <a:avLst/>
          </a:prstGeom>
        </p:spPr>
      </p:pic>
    </p:spTree>
    <p:extLst>
      <p:ext uri="{BB962C8B-B14F-4D97-AF65-F5344CB8AC3E}">
        <p14:creationId xmlns:p14="http://schemas.microsoft.com/office/powerpoint/2010/main" val="38266794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9A5598-4D53-784E-90DB-188FD0C118C4}"/>
              </a:ext>
            </a:extLst>
          </p:cNvPr>
          <p:cNvSpPr/>
          <p:nvPr/>
        </p:nvSpPr>
        <p:spPr>
          <a:xfrm>
            <a:off x="860424" y="4284061"/>
            <a:ext cx="4505395" cy="1415772"/>
          </a:xfrm>
          <a:prstGeom prst="rect">
            <a:avLst/>
          </a:prstGeom>
        </p:spPr>
        <p:txBody>
          <a:bodyPr wrap="square">
            <a:spAutoFit/>
          </a:bodyPr>
          <a:lstStyle/>
          <a:p>
            <a:pPr fontAlgn="base"/>
            <a:r>
              <a:rPr lang="en-GB" b="1" dirty="0" smtClean="0">
                <a:solidFill>
                  <a:srgbClr val="C00000"/>
                </a:solidFill>
                <a:latin typeface="XCCW Joined 1a" panose="03050602040000000000" pitchFamily="66" charset="0"/>
                <a:cs typeface="Arial" panose="020B0604020202020204" pitchFamily="34" charset="0"/>
              </a:rPr>
              <a:t>‘The more I learn about the world in which I live, the closer I grow to God’</a:t>
            </a:r>
            <a:endParaRPr lang="en-GB" b="1" dirty="0">
              <a:solidFill>
                <a:srgbClr val="C00000"/>
              </a:solidFill>
              <a:latin typeface="XCCW Joined 1a" panose="03050602040000000000" pitchFamily="66" charset="0"/>
              <a:cs typeface="Arial" panose="020B0604020202020204" pitchFamily="34" charset="0"/>
            </a:endParaRPr>
          </a:p>
          <a:p>
            <a:pPr fontAlgn="base"/>
            <a:endParaRPr lang="en-GB" sz="1600" dirty="0">
              <a:solidFill>
                <a:srgbClr val="201F1E"/>
              </a:solidFill>
              <a:latin typeface="Arial" panose="020B0604020202020204" pitchFamily="34" charset="0"/>
              <a:cs typeface="Arial" panose="020B0604020202020204" pitchFamily="34" charset="0"/>
            </a:endParaRPr>
          </a:p>
          <a:p>
            <a:pPr fontAlgn="base"/>
            <a:endParaRPr lang="en-GB" sz="1600" dirty="0">
              <a:solidFill>
                <a:srgbClr val="201F1E"/>
              </a:solidFill>
              <a:latin typeface="Arial" panose="020B0604020202020204" pitchFamily="34" charset="0"/>
              <a:cs typeface="Arial" panose="020B0604020202020204" pitchFamily="34" charset="0"/>
            </a:endParaRPr>
          </a:p>
        </p:txBody>
      </p:sp>
      <p:pic>
        <p:nvPicPr>
          <p:cNvPr id="5" name="Picture 4" descr="A picture containing dark, night sky&#10;&#10;Description automatically generated">
            <a:extLst>
              <a:ext uri="{FF2B5EF4-FFF2-40B4-BE49-F238E27FC236}">
                <a16:creationId xmlns:a16="http://schemas.microsoft.com/office/drawing/2014/main" id="{9D63F939-566A-2742-8B12-13A2A2179FA2}"/>
              </a:ext>
            </a:extLst>
          </p:cNvPr>
          <p:cNvPicPr>
            <a:picLocks noChangeAspect="1"/>
          </p:cNvPicPr>
          <p:nvPr/>
        </p:nvPicPr>
        <p:blipFill>
          <a:blip r:embed="rId3">
            <a:extLst>
              <a:ext uri="{837473B0-CC2E-450A-ABE3-18F120FF3D39}">
                <a1611:picAttrSrcUrl xmlns="" xmlns:a1611="http://schemas.microsoft.com/office/drawing/2016/11/main" r:id="rId4"/>
              </a:ext>
            </a:extLst>
          </a:blip>
          <a:stretch>
            <a:fillRect/>
          </a:stretch>
        </p:blipFill>
        <p:spPr>
          <a:xfrm>
            <a:off x="10587229" y="141781"/>
            <a:ext cx="1462991" cy="2268415"/>
          </a:xfrm>
          <a:prstGeom prst="rect">
            <a:avLst/>
          </a:prstGeom>
        </p:spPr>
      </p:pic>
      <p:sp>
        <p:nvSpPr>
          <p:cNvPr id="6" name="TextBox 5">
            <a:extLst>
              <a:ext uri="{FF2B5EF4-FFF2-40B4-BE49-F238E27FC236}">
                <a16:creationId xmlns:a16="http://schemas.microsoft.com/office/drawing/2014/main" id="{FD61D43C-A945-A64B-8992-7A1FC24B20CA}"/>
              </a:ext>
            </a:extLst>
          </p:cNvPr>
          <p:cNvSpPr txBox="1"/>
          <p:nvPr/>
        </p:nvSpPr>
        <p:spPr>
          <a:xfrm>
            <a:off x="718645" y="1271423"/>
            <a:ext cx="4764605" cy="2123658"/>
          </a:xfrm>
          <a:prstGeom prst="rect">
            <a:avLst/>
          </a:prstGeom>
          <a:noFill/>
        </p:spPr>
        <p:txBody>
          <a:bodyPr wrap="square" rtlCol="0">
            <a:spAutoFit/>
          </a:bodyPr>
          <a:lstStyle/>
          <a:p>
            <a:r>
              <a:rPr lang="en-US" sz="4400" b="1" u="sng" dirty="0">
                <a:solidFill>
                  <a:schemeClr val="bg1"/>
                </a:solidFill>
                <a:latin typeface="XCCW Joined 1a" panose="03050602040000000000" pitchFamily="66" charset="0"/>
                <a:cs typeface="Arial" panose="020B0604020202020204" pitchFamily="34" charset="0"/>
              </a:rPr>
              <a:t>School mission and values </a:t>
            </a:r>
          </a:p>
        </p:txBody>
      </p:sp>
      <p:sp>
        <p:nvSpPr>
          <p:cNvPr id="3" name="Rectangle 2"/>
          <p:cNvSpPr/>
          <p:nvPr/>
        </p:nvSpPr>
        <p:spPr>
          <a:xfrm>
            <a:off x="718645" y="6098419"/>
            <a:ext cx="11331575" cy="646331"/>
          </a:xfrm>
          <a:prstGeom prst="rect">
            <a:avLst/>
          </a:prstGeom>
          <a:ln>
            <a:solidFill>
              <a:schemeClr val="tx1"/>
            </a:solidFill>
          </a:ln>
        </p:spPr>
        <p:txBody>
          <a:bodyPr wrap="square">
            <a:spAutoFit/>
          </a:bodyPr>
          <a:lstStyle/>
          <a:p>
            <a:r>
              <a:rPr lang="en-US" dirty="0">
                <a:solidFill>
                  <a:schemeClr val="bg1"/>
                </a:solidFill>
              </a:rPr>
              <a:t>Prayers to reinforce at </a:t>
            </a:r>
            <a:r>
              <a:rPr lang="en-US" dirty="0" smtClean="0">
                <a:solidFill>
                  <a:schemeClr val="bg1"/>
                </a:solidFill>
              </a:rPr>
              <a:t>home: </a:t>
            </a:r>
            <a:endParaRPr lang="en-US" dirty="0">
              <a:solidFill>
                <a:schemeClr val="bg1"/>
              </a:solidFill>
            </a:endParaRPr>
          </a:p>
          <a:p>
            <a:r>
              <a:rPr lang="en-US" dirty="0">
                <a:solidFill>
                  <a:schemeClr val="bg1"/>
                </a:solidFill>
              </a:rPr>
              <a:t>Our Father, Hail Mary, Glory Be, responses and key prayers used in Mass (Gloria, Creed etc.)</a:t>
            </a:r>
          </a:p>
        </p:txBody>
      </p:sp>
      <p:sp>
        <p:nvSpPr>
          <p:cNvPr id="8" name="AutoShape 2" descr="Image previe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3484" y="1170878"/>
            <a:ext cx="4502445" cy="4817939"/>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975" y="-113629"/>
            <a:ext cx="4237915" cy="1436915"/>
          </a:xfrm>
          <a:prstGeom prst="rect">
            <a:avLst/>
          </a:prstGeom>
        </p:spPr>
      </p:pic>
    </p:spTree>
    <p:extLst>
      <p:ext uri="{BB962C8B-B14F-4D97-AF65-F5344CB8AC3E}">
        <p14:creationId xmlns:p14="http://schemas.microsoft.com/office/powerpoint/2010/main" val="31040990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787198" y="3482838"/>
            <a:ext cx="6449975" cy="3293209"/>
          </a:xfrm>
          <a:prstGeom prst="rect">
            <a:avLst/>
          </a:prstGeom>
          <a:noFill/>
          <a:ln>
            <a:solidFill>
              <a:schemeClr val="tx1"/>
            </a:solidFill>
          </a:ln>
        </p:spPr>
        <p:txBody>
          <a:bodyPr wrap="square" rtlCol="0">
            <a:spAutoFit/>
          </a:bodyPr>
          <a:lstStyle/>
          <a:p>
            <a:pPr algn="ctr"/>
            <a:endParaRPr lang="en-US" sz="2800" b="1" u="sng" dirty="0" smtClean="0">
              <a:solidFill>
                <a:schemeClr val="bg1"/>
              </a:solidFill>
              <a:latin typeface="XCCW Joined 1a" panose="03050602040000000000" pitchFamily="66" charset="0"/>
              <a:cs typeface="Arial" panose="020B0604020202020204" pitchFamily="34" charset="0"/>
            </a:endParaRPr>
          </a:p>
          <a:p>
            <a:pPr algn="ctr"/>
            <a:r>
              <a:rPr lang="en-US" sz="2400" b="1" u="sng" dirty="0" smtClean="0">
                <a:solidFill>
                  <a:schemeClr val="bg1"/>
                </a:solidFill>
                <a:latin typeface="XCCW Joined 1a" panose="03050602040000000000" pitchFamily="66" charset="0"/>
                <a:cs typeface="Arial" panose="020B0604020202020204" pitchFamily="34" charset="0"/>
              </a:rPr>
              <a:t>Upcoming </a:t>
            </a:r>
            <a:r>
              <a:rPr lang="en-US" sz="2400" b="1" u="sng" dirty="0">
                <a:solidFill>
                  <a:schemeClr val="bg1"/>
                </a:solidFill>
                <a:latin typeface="XCCW Joined 1a" panose="03050602040000000000" pitchFamily="66" charset="0"/>
                <a:cs typeface="Arial" panose="020B0604020202020204" pitchFamily="34" charset="0"/>
              </a:rPr>
              <a:t>Important Dates:</a:t>
            </a:r>
          </a:p>
          <a:p>
            <a:endParaRPr lang="en-US" sz="3200" b="1" u="sng" dirty="0">
              <a:cs typeface="Arial" panose="020B0604020202020204" pitchFamily="34" charset="0"/>
            </a:endParaRPr>
          </a:p>
          <a:p>
            <a:pPr marL="342900" indent="-342900">
              <a:buFontTx/>
              <a:buChar char="-"/>
            </a:pPr>
            <a:r>
              <a:rPr lang="en-US" sz="2400" dirty="0">
                <a:solidFill>
                  <a:schemeClr val="bg1"/>
                </a:solidFill>
                <a:cs typeface="Arial" panose="020B0604020202020204" pitchFamily="34" charset="0"/>
              </a:rPr>
              <a:t>Parent Consultation evenings – </a:t>
            </a:r>
            <a:r>
              <a:rPr lang="en-US" sz="2400" dirty="0" smtClean="0">
                <a:solidFill>
                  <a:schemeClr val="bg1"/>
                </a:solidFill>
                <a:cs typeface="Arial" panose="020B0604020202020204" pitchFamily="34" charset="0"/>
              </a:rPr>
              <a:t>Tuesday 13</a:t>
            </a:r>
            <a:r>
              <a:rPr lang="en-US" sz="2400" baseline="30000" dirty="0" smtClean="0">
                <a:solidFill>
                  <a:schemeClr val="bg1"/>
                </a:solidFill>
                <a:cs typeface="Arial" panose="020B0604020202020204" pitchFamily="34" charset="0"/>
              </a:rPr>
              <a:t>th</a:t>
            </a:r>
            <a:r>
              <a:rPr lang="en-US" sz="2400" dirty="0" smtClean="0">
                <a:solidFill>
                  <a:schemeClr val="bg1"/>
                </a:solidFill>
                <a:cs typeface="Arial" panose="020B0604020202020204" pitchFamily="34" charset="0"/>
              </a:rPr>
              <a:t> and Wednesday 14</a:t>
            </a:r>
            <a:r>
              <a:rPr lang="en-US" sz="2400" baseline="30000" dirty="0" smtClean="0">
                <a:solidFill>
                  <a:schemeClr val="bg1"/>
                </a:solidFill>
                <a:cs typeface="Arial" panose="020B0604020202020204" pitchFamily="34" charset="0"/>
              </a:rPr>
              <a:t>th</a:t>
            </a:r>
            <a:r>
              <a:rPr lang="en-US" sz="2400" dirty="0" smtClean="0">
                <a:solidFill>
                  <a:schemeClr val="bg1"/>
                </a:solidFill>
                <a:cs typeface="Arial" panose="020B0604020202020204" pitchFamily="34" charset="0"/>
              </a:rPr>
              <a:t> October</a:t>
            </a:r>
            <a:endParaRPr lang="en-US" sz="2400" dirty="0">
              <a:solidFill>
                <a:schemeClr val="bg1"/>
              </a:solidFill>
              <a:cs typeface="Arial" panose="020B0604020202020204" pitchFamily="34" charset="0"/>
            </a:endParaRPr>
          </a:p>
          <a:p>
            <a:pPr marL="342900" indent="-342900">
              <a:buFontTx/>
              <a:buChar char="-"/>
            </a:pPr>
            <a:endParaRPr lang="en-US" sz="2800" dirty="0">
              <a:solidFill>
                <a:schemeClr val="bg1"/>
              </a:solidFill>
              <a:cs typeface="Arial" panose="020B0604020202020204" pitchFamily="34" charset="0"/>
            </a:endParaRPr>
          </a:p>
          <a:p>
            <a:pPr marL="342900" indent="-342900">
              <a:buFontTx/>
              <a:buChar char="-"/>
            </a:pPr>
            <a:r>
              <a:rPr lang="en-US" sz="2400" dirty="0">
                <a:solidFill>
                  <a:schemeClr val="bg1"/>
                </a:solidFill>
                <a:cs typeface="Arial" panose="020B0604020202020204" pitchFamily="34" charset="0"/>
              </a:rPr>
              <a:t>Learning Showcase – </a:t>
            </a:r>
            <a:r>
              <a:rPr lang="en-US" sz="2400" dirty="0" smtClean="0">
                <a:solidFill>
                  <a:schemeClr val="bg1"/>
                </a:solidFill>
                <a:cs typeface="Arial" panose="020B0604020202020204" pitchFamily="34" charset="0"/>
              </a:rPr>
              <a:t>Wednesday 21</a:t>
            </a:r>
            <a:r>
              <a:rPr lang="en-US" sz="2400" baseline="30000" dirty="0" smtClean="0">
                <a:solidFill>
                  <a:schemeClr val="bg1"/>
                </a:solidFill>
                <a:cs typeface="Arial" panose="020B0604020202020204" pitchFamily="34" charset="0"/>
              </a:rPr>
              <a:t>st</a:t>
            </a:r>
            <a:r>
              <a:rPr lang="en-US" sz="2400" dirty="0" smtClean="0">
                <a:solidFill>
                  <a:schemeClr val="bg1"/>
                </a:solidFill>
                <a:cs typeface="Arial" panose="020B0604020202020204" pitchFamily="34" charset="0"/>
              </a:rPr>
              <a:t> October</a:t>
            </a:r>
            <a:endParaRPr lang="en-US" sz="2400" dirty="0">
              <a:solidFill>
                <a:schemeClr val="bg1"/>
              </a:solidFill>
              <a:cs typeface="Arial" panose="020B0604020202020204" pitchFamily="34" charset="0"/>
            </a:endParaRPr>
          </a:p>
        </p:txBody>
      </p:sp>
      <p:sp>
        <p:nvSpPr>
          <p:cNvPr id="5" name="TextBox 4">
            <a:extLst>
              <a:ext uri="{FF2B5EF4-FFF2-40B4-BE49-F238E27FC236}">
                <a16:creationId xmlns:a16="http://schemas.microsoft.com/office/drawing/2014/main" id="{5FE2C207-F54A-E949-AFBC-B19444097428}"/>
              </a:ext>
            </a:extLst>
          </p:cNvPr>
          <p:cNvSpPr txBox="1"/>
          <p:nvPr/>
        </p:nvSpPr>
        <p:spPr>
          <a:xfrm>
            <a:off x="985282" y="1060392"/>
            <a:ext cx="11040446" cy="2554545"/>
          </a:xfrm>
          <a:prstGeom prst="rect">
            <a:avLst/>
          </a:prstGeom>
          <a:noFill/>
        </p:spPr>
        <p:txBody>
          <a:bodyPr wrap="square" rtlCol="0">
            <a:spAutoFit/>
          </a:bodyPr>
          <a:lstStyle/>
          <a:p>
            <a:pPr algn="ctr"/>
            <a:r>
              <a:rPr lang="en-US" sz="2400" b="1" u="sng" dirty="0">
                <a:solidFill>
                  <a:schemeClr val="bg1"/>
                </a:solidFill>
                <a:latin typeface="XCCW Joined 1a" panose="03050602040000000000" pitchFamily="66" charset="0"/>
                <a:cs typeface="Arial" panose="020B0604020202020204" pitchFamily="34" charset="0"/>
              </a:rPr>
              <a:t>How to get in contact</a:t>
            </a:r>
            <a:r>
              <a:rPr lang="en-US" sz="2400" b="1" u="sng" dirty="0" smtClean="0">
                <a:solidFill>
                  <a:schemeClr val="bg1"/>
                </a:solidFill>
                <a:latin typeface="XCCW Joined 1a" panose="03050602040000000000" pitchFamily="66" charset="0"/>
                <a:cs typeface="Arial" panose="020B0604020202020204" pitchFamily="34" charset="0"/>
              </a:rPr>
              <a:t>:</a:t>
            </a:r>
            <a:endParaRPr lang="en-US" sz="2400" dirty="0">
              <a:cs typeface="Arial" panose="020B0604020202020204" pitchFamily="34" charset="0"/>
            </a:endParaRPr>
          </a:p>
          <a:p>
            <a:r>
              <a:rPr lang="en-US" sz="2400" b="1" dirty="0">
                <a:cs typeface="Arial" panose="020B0604020202020204" pitchFamily="34" charset="0"/>
              </a:rPr>
              <a:t>Email</a:t>
            </a:r>
            <a:r>
              <a:rPr lang="en-US" sz="2400" dirty="0">
                <a:cs typeface="Arial" panose="020B0604020202020204" pitchFamily="34" charset="0"/>
              </a:rPr>
              <a:t> - </a:t>
            </a:r>
            <a:r>
              <a:rPr lang="en-US" sz="2400" b="1" dirty="0" smtClean="0">
                <a:solidFill>
                  <a:srgbClr val="FF0000"/>
                </a:solidFill>
                <a:cs typeface="Arial" panose="020B0604020202020204" pitchFamily="34" charset="0"/>
              </a:rPr>
              <a:t>admin@albertthegreat.herts.sch.uk</a:t>
            </a:r>
            <a:endParaRPr lang="en-US" sz="2400" b="1" dirty="0">
              <a:solidFill>
                <a:srgbClr val="FF0000"/>
              </a:solidFill>
              <a:cs typeface="Arial" panose="020B0604020202020204" pitchFamily="34" charset="0"/>
              <a:sym typeface="Wingdings" pitchFamily="2" charset="2"/>
            </a:endParaRPr>
          </a:p>
          <a:p>
            <a:endParaRPr lang="en-US" sz="2800" dirty="0">
              <a:cs typeface="Arial" panose="020B0604020202020204" pitchFamily="34" charset="0"/>
              <a:sym typeface="Wingdings" pitchFamily="2" charset="2"/>
            </a:endParaRPr>
          </a:p>
          <a:p>
            <a:r>
              <a:rPr lang="en-US" sz="2400" b="1" dirty="0" smtClean="0">
                <a:cs typeface="Arial" panose="020B0604020202020204" pitchFamily="34" charset="0"/>
                <a:sym typeface="Wingdings" pitchFamily="2" charset="2"/>
              </a:rPr>
              <a:t>Class Dojo </a:t>
            </a:r>
            <a:r>
              <a:rPr lang="en-US" sz="2400" dirty="0">
                <a:cs typeface="Arial" panose="020B0604020202020204" pitchFamily="34" charset="0"/>
                <a:sym typeface="Wingdings" pitchFamily="2" charset="2"/>
              </a:rPr>
              <a:t>– General information, badges and achievements etc</a:t>
            </a:r>
            <a:r>
              <a:rPr lang="en-US" sz="2800" dirty="0">
                <a:cs typeface="Arial" panose="020B0604020202020204" pitchFamily="34" charset="0"/>
                <a:sym typeface="Wingdings" pitchFamily="2" charset="2"/>
              </a:rPr>
              <a:t>.</a:t>
            </a:r>
          </a:p>
          <a:p>
            <a:endParaRPr lang="en-US" sz="2800" dirty="0">
              <a:cs typeface="Arial" panose="020B0604020202020204" pitchFamily="34" charset="0"/>
              <a:sym typeface="Wingdings" pitchFamily="2" charset="2"/>
            </a:endParaRPr>
          </a:p>
          <a:p>
            <a:r>
              <a:rPr lang="en-US" sz="2400" b="1" dirty="0">
                <a:cs typeface="Arial" panose="020B0604020202020204" pitchFamily="34" charset="0"/>
                <a:sym typeface="Wingdings" pitchFamily="2" charset="2"/>
              </a:rPr>
              <a:t>Drop off/pick up </a:t>
            </a:r>
            <a:r>
              <a:rPr lang="en-US" sz="2400" b="1" dirty="0" smtClean="0">
                <a:cs typeface="Arial" panose="020B0604020202020204" pitchFamily="34" charset="0"/>
                <a:sym typeface="Wingdings" pitchFamily="2" charset="2"/>
              </a:rPr>
              <a:t>times</a:t>
            </a:r>
            <a:endParaRPr lang="en-US" sz="2400" dirty="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445" y="-115557"/>
            <a:ext cx="4237915" cy="1436915"/>
          </a:xfrm>
          <a:prstGeom prst="rect">
            <a:avLst/>
          </a:prstGeom>
        </p:spPr>
      </p:pic>
      <p:pic>
        <p:nvPicPr>
          <p:cNvPr id="3" name="Picture 2"/>
          <p:cNvPicPr>
            <a:picLocks noChangeAspect="1"/>
          </p:cNvPicPr>
          <p:nvPr/>
        </p:nvPicPr>
        <p:blipFill>
          <a:blip r:embed="rId4"/>
          <a:stretch>
            <a:fillRect/>
          </a:stretch>
        </p:blipFill>
        <p:spPr>
          <a:xfrm>
            <a:off x="8300774" y="3227070"/>
            <a:ext cx="3095359" cy="3252973"/>
          </a:xfrm>
          <a:prstGeom prst="rect">
            <a:avLst/>
          </a:prstGeom>
        </p:spPr>
      </p:pic>
      <p:pic>
        <p:nvPicPr>
          <p:cNvPr id="7" name="Picture 2" descr="https://attachments.office.net/owa/dwatts%40albertthegreat.herts.sch.uk/service.svc/s/GetAttachmentThumbnail?id=AAMkAGEyNGQxOTgwLTBkOGItNDFjYy1iOGRlLTNhYmNjMDBlMTExYgBGAAAAAAC%2F4CKlAd3zQ5ljv3UyNiYQBwBnV1oUDnWkTZQ9QOIQGpgKAAAAAAEMAABnV1oUDnWkTZQ9QOIQGpgKAAd6zKxBAAABEgAQAHedLILBA%2BZOlQjUp%2FjhlYA%3D&amp;thumbnailType=2&amp;token=eyJhbGciOiJSUzI1NiIsImtpZCI6IkU1RDJGMEY4REE5M0I2NzA5QzQzQTlFOEE2MTQzQzAzRDYyRjlBODAiLCJ0eXAiOiJKV1QiLCJ4NXQiOiI1ZEx3LU5xVHRuQ2NRNm5vcGhROEE5WXZtb0EifQ.eyJvcmlnaW4iOiJodHRwczovL291dGxvb2sub2ZmaWNlLmNvbSIsInVjIjoiMDBlYTY5ZTk5MGVhNDhmMmE0NjY2ZTdjOTdkMzJlM2QiLCJzaWduaW5fc3RhdGUiOiJrbXNpIiwidmVyIjoiRXhjaGFuZ2UuQ2FsbGJhY2suVjEiLCJhcHBjdHhzZW5kZXIiOiJPd2FEb3dubG9hZEA3OTZjMWY1My1mZWZlLTQ4NDktYWVhMS0wODQ1ZGEwNDk1OWMiLCJpc3NyaW5nIjoiV1ciLCJhcHBjdHgiOiJ7XCJtc2V4Y2hwcm90XCI6XCJvd2FcIixcInB1aWRcIjpcIjExNTM5NzcwMjU0MDg2MjUyMTNcIixcInNjb3BlXCI6XCJPd2FEb3dubG9hZFwiLFwib2lkXCI6XCJiNzU1YTE1NS04ZmE4LTRmNzMtYjljYS0yZjEzMjgyYWM3ZTdcIixcInByaW1hcnlzaWRcIjpcIlMtMS01LTIxLTMzMTYyMjMzOTgtMzQxNDEyMzU1Ny0xNzE0ODUxMTI1LTU0MjYyNzdcIn0iLCJuYmYiOjE3MjU4OTUxMTcsImV4cCI6MTcyNTg5NTQxNywiaXNzIjoiMDAwMDAwMDItMDAwMC0wZmYxLWNlMDAtMDAwMDAwMDAwMDAwQDc5NmMxZjUzLWZlZmUtNDg0OS1hZWExLTA4NDVkYTA0OTU5YyIsImF1ZCI6IjAwMDAwMDAyLTAwMDAtMGZmMS1jZTAwLTAwMDAwMDAwMDAwMC9hdHRhY2htZW50cy5vZmZpY2UubmV0QDc5NmMxZjUzLWZlZmUtNDg0OS1hZWExLTA4NDVkYTA0OTU5YyIsImhhcHAiOiJvd2EifQ.nHdXRS4FPi-GvC7huwok9Ud9eJb2EOi75v6tKx-B4scHsmRdQSYPHNizKM-7Avpjgz6AfFbatZ9TL4zpC7x7_d-caSW3SN7R5qxOKuL5AaIHWWrDT5pifefWdwBt2uNMJbExiNeTU6BVelqMMf50iOP6c_2OxaXd502aNx07UYJ3THssOgL5p1OVN1hYr0J16lRCoJH0PTv0FHsL8enK2mkqbFDXoeSMJYB7gnSjLKvEQth1H2zMBVfrFB8DWAA_N9oDUz27df5vQvOqmyatZvftrBD1yo936Yy1-bwi0_wdHWeuo2vkRRleXr5uvB5G13p3_31caPT85lLI_-lvbA&amp;X-OWA-CANARY=bdvoV0q1hCIAAAAAAAAAAKDPz-Xi0NwYaoAbd8Rxo3aDsG2xRML2c_cJBF1gioTTJxYtvHdheqM.&amp;owa=outlook.office.com&amp;scriptVer=20240829045.15&amp;clientId=0EA79F1BF8824CDD94EA254E1A3378FE&amp;animation=tru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71858" y="541162"/>
            <a:ext cx="1846009" cy="2674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6269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2563596" y="1581289"/>
            <a:ext cx="6866282" cy="3416320"/>
          </a:xfrm>
          <a:prstGeom prst="rect">
            <a:avLst/>
          </a:prstGeom>
          <a:noFill/>
        </p:spPr>
        <p:txBody>
          <a:bodyPr wrap="square" rtlCol="0">
            <a:spAutoFit/>
          </a:bodyPr>
          <a:lstStyle/>
          <a:p>
            <a:pPr algn="ctr"/>
            <a:r>
              <a:rPr lang="en-US" sz="3600" b="1" dirty="0">
                <a:solidFill>
                  <a:schemeClr val="bg1"/>
                </a:solidFill>
                <a:latin typeface="XCCW Joined 1a" panose="03050602040000000000" pitchFamily="66" charset="0"/>
                <a:cs typeface="Arial" panose="020B0604020202020204" pitchFamily="34" charset="0"/>
              </a:rPr>
              <a:t>Questions?</a:t>
            </a:r>
            <a:endParaRPr lang="en-US" sz="3600" dirty="0">
              <a:solidFill>
                <a:schemeClr val="bg1"/>
              </a:solidFill>
              <a:latin typeface="XCCW Joined 1a" panose="03050602040000000000" pitchFamily="66" charset="0"/>
              <a:cs typeface="Arial" panose="020B0604020202020204" pitchFamily="34" charset="0"/>
            </a:endParaRPr>
          </a:p>
          <a:p>
            <a:pPr algn="ctr"/>
            <a:endParaRPr lang="en-US" sz="3600" dirty="0">
              <a:solidFill>
                <a:schemeClr val="bg1"/>
              </a:solidFill>
              <a:latin typeface="XCCW Joined 1a" panose="03050602040000000000" pitchFamily="66" charset="0"/>
              <a:cs typeface="Arial" panose="020B0604020202020204" pitchFamily="34" charset="0"/>
            </a:endParaRPr>
          </a:p>
          <a:p>
            <a:pPr algn="ctr"/>
            <a:r>
              <a:rPr lang="en-US" sz="3600" dirty="0">
                <a:solidFill>
                  <a:schemeClr val="bg1"/>
                </a:solidFill>
                <a:latin typeface="XCCW Joined 1a" panose="03050602040000000000" pitchFamily="66" charset="0"/>
                <a:cs typeface="Arial" panose="020B0604020202020204" pitchFamily="34" charset="0"/>
              </a:rPr>
              <a:t>Feel free to ask now or speak to me afterwards</a:t>
            </a:r>
          </a:p>
          <a:p>
            <a:pPr algn="ctr"/>
            <a:endParaRPr lang="en-US" sz="3600" dirty="0">
              <a:solidFill>
                <a:schemeClr val="bg1"/>
              </a:solidFill>
              <a:latin typeface="XCCW Joined 1a" panose="03050602040000000000" pitchFamily="66" charset="0"/>
              <a:cs typeface="Arial" panose="020B0604020202020204" pitchFamily="34" charset="0"/>
            </a:endParaRPr>
          </a:p>
          <a:p>
            <a:pPr algn="ctr"/>
            <a:endParaRPr lang="en-US" sz="3600" dirty="0">
              <a:solidFill>
                <a:schemeClr val="bg1"/>
              </a:solidFill>
              <a:latin typeface="XCCW Joined 1a" panose="03050602040000000000" pitchFamily="66" charset="0"/>
              <a:cs typeface="Arial" panose="020B060402020202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8A244A6D-6EC2-4E4D-A0C8-4E7593B8E24B}"/>
              </a:ext>
            </a:extLst>
          </p:cNvPr>
          <p:cNvPicPr>
            <a:picLocks noChangeAspect="1"/>
          </p:cNvPicPr>
          <p:nvPr/>
        </p:nvPicPr>
        <p:blipFill>
          <a:blip r:embed="rId3">
            <a:duotone>
              <a:prstClr val="black"/>
              <a:srgbClr val="FA0000">
                <a:tint val="45000"/>
                <a:satMod val="400000"/>
              </a:srgbClr>
            </a:duotone>
            <a:extLst>
              <a:ext uri="{837473B0-CC2E-450A-ABE3-18F120FF3D39}">
                <a1611:picAttrSrcUrl xmlns="" xmlns:a1611="http://schemas.microsoft.com/office/drawing/2016/11/main" r:id="rId4"/>
              </a:ext>
            </a:extLst>
          </a:blip>
          <a:stretch>
            <a:fillRect/>
          </a:stretch>
        </p:blipFill>
        <p:spPr>
          <a:xfrm>
            <a:off x="4444947" y="5129515"/>
            <a:ext cx="2634283" cy="138299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445" y="0"/>
            <a:ext cx="4237915" cy="1436915"/>
          </a:xfrm>
          <a:prstGeom prst="rect">
            <a:avLst/>
          </a:prstGeom>
        </p:spPr>
      </p:pic>
    </p:spTree>
    <p:extLst>
      <p:ext uri="{BB962C8B-B14F-4D97-AF65-F5344CB8AC3E}">
        <p14:creationId xmlns:p14="http://schemas.microsoft.com/office/powerpoint/2010/main" val="933895743"/>
      </p:ext>
    </p:extLst>
  </p:cSld>
  <p:clrMapOvr>
    <a:masterClrMapping/>
  </p:clrMapOvr>
  <p:timing>
    <p:tnLst>
      <p:par>
        <p:cTn id="1" dur="indefinite" restart="never" nodeType="tmRoot"/>
      </p:par>
    </p:tnLst>
  </p:timing>
</p:sld>
</file>

<file path=ppt/theme/theme1.xml><?xml version="1.0" encoding="utf-8"?>
<a:theme xmlns:a="http://schemas.openxmlformats.org/drawingml/2006/main" name="Crop">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400F52EF2E2E4EA2E7AD10528A2868" ma:contentTypeVersion="11" ma:contentTypeDescription="Create a new document." ma:contentTypeScope="" ma:versionID="43d0fca32a258a6183649195b6957799">
  <xsd:schema xmlns:xsd="http://www.w3.org/2001/XMLSchema" xmlns:xs="http://www.w3.org/2001/XMLSchema" xmlns:p="http://schemas.microsoft.com/office/2006/metadata/properties" xmlns:ns2="54de7868-9f28-4787-8e5d-152138b109bb" xmlns:ns3="fd30ae77-ff54-46b1-bce1-e7c3c6033b34" targetNamespace="http://schemas.microsoft.com/office/2006/metadata/properties" ma:root="true" ma:fieldsID="822daf45bfee9bb3e08ba64dd26f64e8" ns2:_="" ns3:_="">
    <xsd:import namespace="54de7868-9f28-4787-8e5d-152138b109bb"/>
    <xsd:import namespace="fd30ae77-ff54-46b1-bce1-e7c3c6033b3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de7868-9f28-4787-8e5d-152138b109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4db6c2b-1d60-4e17-aa9e-0180e2e79bd6"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30ae77-ff54-46b1-bce1-e7c3c6033b3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179f503-9288-4b29-9c5b-cdb5d343671c}" ma:internalName="TaxCatchAll" ma:showField="CatchAllData" ma:web="fd30ae77-ff54-46b1-bce1-e7c3c6033b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d30ae77-ff54-46b1-bce1-e7c3c6033b34" xsi:nil="true"/>
    <lcf76f155ced4ddcb4097134ff3c332f xmlns="54de7868-9f28-4787-8e5d-152138b109b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5BD194-8788-4E90-B62A-6128069577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de7868-9f28-4787-8e5d-152138b109bb"/>
    <ds:schemaRef ds:uri="fd30ae77-ff54-46b1-bce1-e7c3c6033b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4D92EB-4260-4C4A-8AAE-B60FA9E74099}">
  <ds:schemaRefs>
    <ds:schemaRef ds:uri="fd30ae77-ff54-46b1-bce1-e7c3c6033b34"/>
    <ds:schemaRef ds:uri="54de7868-9f28-4787-8e5d-152138b109bb"/>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235EED5-EDDB-4AA3-A402-628466DE99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Crop</Template>
  <TotalTime>4349</TotalTime>
  <Words>1150</Words>
  <Application>Microsoft Office PowerPoint</Application>
  <PresentationFormat>Widescreen</PresentationFormat>
  <Paragraphs>109</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Franklin Gothic Book</vt:lpstr>
      <vt:lpstr>Google Sans</vt:lpstr>
      <vt:lpstr>Wingdings</vt:lpstr>
      <vt:lpstr>XCCW Joined 1a</vt:lpstr>
      <vt:lpstr>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Marian Lally</dc:creator>
  <cp:lastModifiedBy>Denise Watts</cp:lastModifiedBy>
  <cp:revision>81</cp:revision>
  <cp:lastPrinted>2021-09-15T15:39:33Z</cp:lastPrinted>
  <dcterms:created xsi:type="dcterms:W3CDTF">2021-09-12T15:38:16Z</dcterms:created>
  <dcterms:modified xsi:type="dcterms:W3CDTF">2026-09-09T20:16:25Z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0x010100DA400F52EF2E2E4EA2E7AD10528A2868</vt:lpwstr>
  </property>
</Properties>
</file>